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 id="2147483648" r:id="rId5"/>
  </p:sldMasterIdLst>
  <p:notesMasterIdLst>
    <p:notesMasterId r:id="rId33"/>
  </p:notesMasterIdLst>
  <p:sldIdLst>
    <p:sldId id="1093" r:id="rId6"/>
    <p:sldId id="1124" r:id="rId7"/>
    <p:sldId id="1136" r:id="rId8"/>
    <p:sldId id="1127" r:id="rId9"/>
    <p:sldId id="1125" r:id="rId10"/>
    <p:sldId id="1130" r:id="rId11"/>
    <p:sldId id="1131" r:id="rId12"/>
    <p:sldId id="1132" r:id="rId13"/>
    <p:sldId id="1140" r:id="rId14"/>
    <p:sldId id="1133" r:id="rId15"/>
    <p:sldId id="1134" r:id="rId16"/>
    <p:sldId id="1135" r:id="rId17"/>
    <p:sldId id="1122" r:id="rId18"/>
    <p:sldId id="1144" r:id="rId19"/>
    <p:sldId id="1145" r:id="rId20"/>
    <p:sldId id="1146" r:id="rId21"/>
    <p:sldId id="1147" r:id="rId22"/>
    <p:sldId id="1148" r:id="rId23"/>
    <p:sldId id="1137" r:id="rId24"/>
    <p:sldId id="1108" r:id="rId25"/>
    <p:sldId id="375" r:id="rId26"/>
    <p:sldId id="1142" r:id="rId27"/>
    <p:sldId id="348" r:id="rId28"/>
    <p:sldId id="1143" r:id="rId29"/>
    <p:sldId id="1119" r:id="rId30"/>
    <p:sldId id="1128" r:id="rId31"/>
    <p:sldId id="11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p:restoredTop sz="94694"/>
  </p:normalViewPr>
  <p:slideViewPr>
    <p:cSldViewPr snapToGrid="0">
      <p:cViewPr varScale="1">
        <p:scale>
          <a:sx n="121" d="100"/>
          <a:sy n="121" d="100"/>
        </p:scale>
        <p:origin x="1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625691683029697"/>
          <c:y val="4.0138937613977202E-2"/>
          <c:w val="0.52374308316970297"/>
          <c:h val="0.88998843483184598"/>
        </c:manualLayout>
      </c:layout>
      <c:barChart>
        <c:barDir val="bar"/>
        <c:grouping val="clustered"/>
        <c:varyColors val="0"/>
        <c:ser>
          <c:idx val="0"/>
          <c:order val="0"/>
          <c:tx>
            <c:strRef>
              <c:f>Sheet1!$C$1</c:f>
              <c:strCache>
                <c:ptCount val="1"/>
                <c:pt idx="0">
                  <c:v>Percentage</c:v>
                </c:pt>
              </c:strCache>
            </c:strRef>
          </c:tx>
          <c:invertIfNegative val="0"/>
          <c:dLbls>
            <c:numFmt formatCode="0%" sourceLinked="0"/>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Sheet1!$A$2:$A$10</c:f>
              <c:strCache>
                <c:ptCount val="9"/>
                <c:pt idx="0">
                  <c:v>Configuration management</c:v>
                </c:pt>
                <c:pt idx="1">
                  <c:v>Automated Provisioning/deployment</c:v>
                </c:pt>
                <c:pt idx="2">
                  <c:v>Disaster recovery testing and validation</c:v>
                </c:pt>
                <c:pt idx="3">
                  <c:v>Patching and updates for applications (Oracle, SAP, etc)</c:v>
                </c:pt>
                <c:pt idx="4">
                  <c:v>Patching and updates for storage hardware</c:v>
                </c:pt>
                <c:pt idx="5">
                  <c:v>Workload placement optimization</c:v>
                </c:pt>
                <c:pt idx="6">
                  <c:v>Security vulnerability checking</c:v>
                </c:pt>
                <c:pt idx="7">
                  <c:v>Tuning and optimization</c:v>
                </c:pt>
                <c:pt idx="8">
                  <c:v>Governance/Compliance</c:v>
                </c:pt>
              </c:strCache>
            </c:strRef>
          </c:cat>
          <c:val>
            <c:numRef>
              <c:f>Sheet1!$C$2:$C$10</c:f>
              <c:numCache>
                <c:formatCode>0.00%</c:formatCode>
                <c:ptCount val="9"/>
                <c:pt idx="0">
                  <c:v>0.61928934010152303</c:v>
                </c:pt>
                <c:pt idx="1">
                  <c:v>0.54314720812182704</c:v>
                </c:pt>
                <c:pt idx="2">
                  <c:v>0.51776649746192904</c:v>
                </c:pt>
                <c:pt idx="3">
                  <c:v>0.47715736040609102</c:v>
                </c:pt>
                <c:pt idx="4">
                  <c:v>0.40609137055837602</c:v>
                </c:pt>
                <c:pt idx="5">
                  <c:v>0.39593908629441599</c:v>
                </c:pt>
                <c:pt idx="6">
                  <c:v>0.35532994923857902</c:v>
                </c:pt>
                <c:pt idx="7">
                  <c:v>0.34517766497461899</c:v>
                </c:pt>
                <c:pt idx="8">
                  <c:v>0.27918781725888298</c:v>
                </c:pt>
              </c:numCache>
            </c:numRef>
          </c:val>
          <c:extLst>
            <c:ext xmlns:c16="http://schemas.microsoft.com/office/drawing/2014/chart" uri="{C3380CC4-5D6E-409C-BE32-E72D297353CC}">
              <c16:uniqueId val="{00000000-8036-C24A-A22B-752884CC9F69}"/>
            </c:ext>
          </c:extLst>
        </c:ser>
        <c:dLbls>
          <c:showLegendKey val="0"/>
          <c:showVal val="0"/>
          <c:showCatName val="0"/>
          <c:showSerName val="0"/>
          <c:showPercent val="0"/>
          <c:showBubbleSize val="0"/>
        </c:dLbls>
        <c:gapWidth val="150"/>
        <c:axId val="1448267184"/>
        <c:axId val="1572403392"/>
      </c:barChart>
      <c:catAx>
        <c:axId val="1448267184"/>
        <c:scaling>
          <c:orientation val="maxMin"/>
        </c:scaling>
        <c:delete val="0"/>
        <c:axPos val="l"/>
        <c:numFmt formatCode="General" sourceLinked="1"/>
        <c:majorTickMark val="none"/>
        <c:minorTickMark val="none"/>
        <c:tickLblPos val="nextTo"/>
        <c:txPr>
          <a:bodyPr/>
          <a:lstStyle/>
          <a:p>
            <a:pPr>
              <a:defRPr sz="1100">
                <a:latin typeface="Segoe UI" panose="020B0502040204020203" pitchFamily="34" charset="0"/>
                <a:cs typeface="Segoe UI" panose="020B0502040204020203" pitchFamily="34" charset="0"/>
              </a:defRPr>
            </a:pPr>
            <a:endParaRPr lang="en-US"/>
          </a:p>
        </c:txPr>
        <c:crossAx val="1572403392"/>
        <c:crosses val="autoZero"/>
        <c:auto val="1"/>
        <c:lblAlgn val="ctr"/>
        <c:lblOffset val="100"/>
        <c:noMultiLvlLbl val="0"/>
      </c:catAx>
      <c:valAx>
        <c:axId val="1572403392"/>
        <c:scaling>
          <c:orientation val="minMax"/>
        </c:scaling>
        <c:delete val="0"/>
        <c:axPos val="b"/>
        <c:majorGridlines>
          <c:spPr>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majorGridlines>
        <c:numFmt formatCode="0.00%" sourceLinked="1"/>
        <c:majorTickMark val="out"/>
        <c:minorTickMark val="none"/>
        <c:tickLblPos val="none"/>
        <c:spPr>
          <a:noFill/>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crossAx val="1448267184"/>
        <c:crosses val="max"/>
        <c:crossBetween val="between"/>
      </c:valAx>
    </c:plotArea>
    <c:plotVisOnly val="1"/>
    <c:dispBlanksAs val="gap"/>
    <c:showDLblsOverMax val="0"/>
  </c:chart>
  <c:txPr>
    <a:bodyPr/>
    <a:lstStyle/>
    <a:p>
      <a:pPr>
        <a:defRPr sz="800">
          <a:solidFill>
            <a:schemeClr val="tx1">
              <a:lumMod val="65000"/>
              <a:lumOff val="35000"/>
            </a:schemeClr>
          </a:solidFill>
          <a:latin typeface="Segoe UI Semibold" panose="020B0702040204020203"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29893244897443"/>
          <c:y val="1.975596556514559E-2"/>
          <c:w val="0.39983045514500598"/>
          <c:h val="0.94285354574129898"/>
        </c:manualLayout>
      </c:layout>
      <c:doughnutChart>
        <c:varyColors val="1"/>
        <c:ser>
          <c:idx val="0"/>
          <c:order val="0"/>
          <c:tx>
            <c:strRef>
              <c:f>Sheet1!$C$1</c:f>
              <c:strCache>
                <c:ptCount val="1"/>
                <c:pt idx="0">
                  <c:v>Percentage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8C-8D45-BD8E-0532BC1359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8C-8D45-BD8E-0532BC1359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8C-8D45-BD8E-0532BC1359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B8C-8D45-BD8E-0532BC1359C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Semibold" panose="020B0702040204020203" pitchFamily="34" charset="0"/>
                    <a:ea typeface="+mn-ea"/>
                    <a:cs typeface="Segoe UI Semibold" panose="020B0702040204020203"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We want them and are willing to pay extra for additional value beyond core maintenance and support</c:v>
                </c:pt>
                <c:pt idx="1">
                  <c:v>We want them and believe they should come as part of our maintenance and support contract</c:v>
                </c:pt>
                <c:pt idx="2">
                  <c:v>We want them but will not pay additional fees for them</c:v>
                </c:pt>
                <c:pt idx="3">
                  <c:v>We do not plan to deploy or use AI/ML enhanced IT infrastructure management tools</c:v>
                </c:pt>
              </c:strCache>
            </c:strRef>
          </c:cat>
          <c:val>
            <c:numRef>
              <c:f>Sheet1!$C$2:$C$5</c:f>
              <c:numCache>
                <c:formatCode>0.00%</c:formatCode>
                <c:ptCount val="4"/>
                <c:pt idx="0">
                  <c:v>0.36318407960199001</c:v>
                </c:pt>
                <c:pt idx="1">
                  <c:v>0.45771144278607001</c:v>
                </c:pt>
                <c:pt idx="2">
                  <c:v>0.15920398009950201</c:v>
                </c:pt>
                <c:pt idx="3">
                  <c:v>1.99004975124378E-2</c:v>
                </c:pt>
              </c:numCache>
            </c:numRef>
          </c:val>
          <c:extLst>
            <c:ext xmlns:c16="http://schemas.microsoft.com/office/drawing/2014/chart" uri="{C3380CC4-5D6E-409C-BE32-E72D297353CC}">
              <c16:uniqueId val="{00000008-DB8C-8D45-BD8E-0532BC1359CF}"/>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64403683879085005"/>
          <c:y val="7.0411331307005165E-2"/>
          <c:w val="0.27267495725283403"/>
          <c:h val="0.886741841073110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38997578036141"/>
          <c:y val="0.11001145429335048"/>
          <c:w val="0.50746086175526151"/>
          <c:h val="0.88998843483184598"/>
        </c:manualLayout>
      </c:layout>
      <c:barChart>
        <c:barDir val="bar"/>
        <c:grouping val="clustered"/>
        <c:varyColors val="0"/>
        <c:ser>
          <c:idx val="0"/>
          <c:order val="0"/>
          <c:tx>
            <c:strRef>
              <c:f>Sheet1!$C$1</c:f>
              <c:strCache>
                <c:ptCount val="1"/>
                <c:pt idx="0">
                  <c:v>Percentage</c:v>
                </c:pt>
              </c:strCache>
            </c:strRef>
          </c:tx>
          <c:invertIfNegative val="0"/>
          <c:dLbls>
            <c:numFmt formatCode="0%" sourceLinked="0"/>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Higher efficiency (less FTEs to manage workloads)</c:v>
                </c:pt>
                <c:pt idx="1">
                  <c:v>Capacity planning</c:v>
                </c:pt>
                <c:pt idx="2">
                  <c:v>Superior RTO and/or RPO availability metrics</c:v>
                </c:pt>
                <c:pt idx="3">
                  <c:v>Faster remediation</c:v>
                </c:pt>
                <c:pt idx="4">
                  <c:v>Fewer incidences (tickets)</c:v>
                </c:pt>
                <c:pt idx="5">
                  <c:v>Other (please specify)</c:v>
                </c:pt>
              </c:strCache>
            </c:strRef>
          </c:cat>
          <c:val>
            <c:numRef>
              <c:f>Sheet1!$C$2:$C$7</c:f>
              <c:numCache>
                <c:formatCode>0.00%</c:formatCode>
                <c:ptCount val="6"/>
                <c:pt idx="0">
                  <c:v>0.64179104477611904</c:v>
                </c:pt>
                <c:pt idx="1">
                  <c:v>0.577114427860697</c:v>
                </c:pt>
                <c:pt idx="2">
                  <c:v>0.49751243781094501</c:v>
                </c:pt>
                <c:pt idx="3">
                  <c:v>0.38805970149253699</c:v>
                </c:pt>
                <c:pt idx="4">
                  <c:v>0.37313432835820898</c:v>
                </c:pt>
                <c:pt idx="5">
                  <c:v>4.97512437810945E-3</c:v>
                </c:pt>
              </c:numCache>
            </c:numRef>
          </c:val>
          <c:extLst>
            <c:ext xmlns:c16="http://schemas.microsoft.com/office/drawing/2014/chart" uri="{C3380CC4-5D6E-409C-BE32-E72D297353CC}">
              <c16:uniqueId val="{00000000-F040-304B-B033-5BA5FA05DABC}"/>
            </c:ext>
          </c:extLst>
        </c:ser>
        <c:dLbls>
          <c:showLegendKey val="0"/>
          <c:showVal val="0"/>
          <c:showCatName val="0"/>
          <c:showSerName val="0"/>
          <c:showPercent val="0"/>
          <c:showBubbleSize val="0"/>
        </c:dLbls>
        <c:gapWidth val="150"/>
        <c:axId val="1571359424"/>
        <c:axId val="1571362176"/>
      </c:barChart>
      <c:catAx>
        <c:axId val="1571359424"/>
        <c:scaling>
          <c:orientation val="maxMin"/>
        </c:scaling>
        <c:delete val="0"/>
        <c:axPos val="l"/>
        <c:numFmt formatCode="General" sourceLinked="1"/>
        <c:majorTickMark val="none"/>
        <c:minorTickMark val="none"/>
        <c:tickLblPos val="nextTo"/>
        <c:txPr>
          <a:bodyPr/>
          <a:lstStyle/>
          <a:p>
            <a:pPr>
              <a:defRPr sz="1100">
                <a:latin typeface="Segoe UI" panose="020B0502040204020203" pitchFamily="34" charset="0"/>
                <a:cs typeface="Segoe UI" panose="020B0502040204020203" pitchFamily="34" charset="0"/>
              </a:defRPr>
            </a:pPr>
            <a:endParaRPr lang="en-US"/>
          </a:p>
        </c:txPr>
        <c:crossAx val="1571362176"/>
        <c:crosses val="autoZero"/>
        <c:auto val="1"/>
        <c:lblAlgn val="ctr"/>
        <c:lblOffset val="100"/>
        <c:noMultiLvlLbl val="0"/>
      </c:catAx>
      <c:valAx>
        <c:axId val="1571362176"/>
        <c:scaling>
          <c:orientation val="minMax"/>
        </c:scaling>
        <c:delete val="0"/>
        <c:axPos val="b"/>
        <c:majorGridlines>
          <c:spPr>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majorGridlines>
        <c:numFmt formatCode="0.00%" sourceLinked="1"/>
        <c:majorTickMark val="out"/>
        <c:minorTickMark val="none"/>
        <c:tickLblPos val="none"/>
        <c:spPr>
          <a:noFill/>
          <a:ln w="9525" cap="flat" cmpd="sng" algn="ctr">
            <a:noFill/>
            <a:prstDash val="solid"/>
            <a:round/>
          </a:ln>
          <a:effectLst/>
          <a:extLst>
            <a:ext uri="{91240B29-F687-4F45-9708-019B960494DF}">
              <a14:hiddenLine xmlns:a14="http://schemas.microsoft.com/office/drawing/2010/main" w="9525" cap="flat" cmpd="sng" algn="ctr">
                <a:solidFill>
                  <a:prstClr val="black">
                    <a:tint val="75000"/>
                    <a:shade val="95000"/>
                    <a:satMod val="105000"/>
                  </a:prstClr>
                </a:solidFill>
                <a:prstDash val="solid"/>
                <a:round/>
              </a14:hiddenLine>
            </a:ext>
          </a:extLst>
        </c:spPr>
        <c:crossAx val="1571359424"/>
        <c:crosses val="max"/>
        <c:crossBetween val="between"/>
      </c:valAx>
    </c:plotArea>
    <c:plotVisOnly val="1"/>
    <c:dispBlanksAs val="gap"/>
    <c:showDLblsOverMax val="0"/>
  </c:chart>
  <c:txPr>
    <a:bodyPr/>
    <a:lstStyle/>
    <a:p>
      <a:pPr>
        <a:defRPr sz="800">
          <a:solidFill>
            <a:schemeClr val="tx1">
              <a:lumMod val="65000"/>
              <a:lumOff val="35000"/>
            </a:schemeClr>
          </a:solidFill>
          <a:latin typeface="Segoe UI Semibold" panose="020B0702040204020203"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F1A581-1581-45FB-85EF-AFF1F7FD0C84}"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C6D30406-3E76-4050-BA06-35D5627CE7BE}">
      <dgm:prSet phldrT="[Text]"/>
      <dgm:spPr/>
      <dgm:t>
        <a:bodyPr/>
        <a:lstStyle/>
        <a:p>
          <a:r>
            <a:rPr lang="en-US"/>
            <a:t>VM</a:t>
          </a:r>
        </a:p>
      </dgm:t>
    </dgm:pt>
    <dgm:pt modelId="{5F570BB4-B859-48CE-AD2E-ACC20736CB55}" type="parTrans" cxnId="{686ECE06-FA38-4DB3-BCE9-F5C8C8ED026C}">
      <dgm:prSet/>
      <dgm:spPr/>
      <dgm:t>
        <a:bodyPr/>
        <a:lstStyle/>
        <a:p>
          <a:endParaRPr lang="en-US"/>
        </a:p>
      </dgm:t>
    </dgm:pt>
    <dgm:pt modelId="{7659641E-B870-4264-868E-16CEEA8FB4F4}" type="sibTrans" cxnId="{686ECE06-FA38-4DB3-BCE9-F5C8C8ED026C}">
      <dgm:prSet/>
      <dgm:spPr/>
      <dgm:t>
        <a:bodyPr/>
        <a:lstStyle/>
        <a:p>
          <a:endParaRPr lang="en-US"/>
        </a:p>
      </dgm:t>
    </dgm:pt>
    <dgm:pt modelId="{3E8A64AC-7092-46F6-90E1-56D3BE56EA45}">
      <dgm:prSet phldrT="[Text]"/>
      <dgm:spPr/>
      <dgm:t>
        <a:bodyPr/>
        <a:lstStyle/>
        <a:p>
          <a:pPr algn="l">
            <a:buFontTx/>
            <a:buNone/>
          </a:pPr>
          <a:r>
            <a:rPr lang="en-US">
              <a:solidFill>
                <a:srgbClr val="00B050"/>
              </a:solidFill>
            </a:rPr>
            <a:t>Full isolation &amp; functionality</a:t>
          </a:r>
        </a:p>
      </dgm:t>
    </dgm:pt>
    <dgm:pt modelId="{C06047E0-5479-4E3C-A3E6-9CCAB1FA0CCB}" type="parTrans" cxnId="{F7FB0FA4-BBE3-4563-9DB5-9552F4C717B7}">
      <dgm:prSet/>
      <dgm:spPr/>
      <dgm:t>
        <a:bodyPr/>
        <a:lstStyle/>
        <a:p>
          <a:endParaRPr lang="en-US"/>
        </a:p>
      </dgm:t>
    </dgm:pt>
    <dgm:pt modelId="{1505DF50-8B9C-4DB1-902D-2B6E1B7AA5FE}" type="sibTrans" cxnId="{F7FB0FA4-BBE3-4563-9DB5-9552F4C717B7}">
      <dgm:prSet/>
      <dgm:spPr/>
      <dgm:t>
        <a:bodyPr/>
        <a:lstStyle/>
        <a:p>
          <a:endParaRPr lang="en-US"/>
        </a:p>
      </dgm:t>
    </dgm:pt>
    <dgm:pt modelId="{9501C2B2-987D-4746-8DBA-068C5143B4C8}">
      <dgm:prSet phldrT="[Text]"/>
      <dgm:spPr/>
      <dgm:t>
        <a:bodyPr/>
        <a:lstStyle/>
        <a:p>
          <a:pPr algn="l">
            <a:buFontTx/>
            <a:buNone/>
          </a:pPr>
          <a:r>
            <a:rPr lang="en-US">
              <a:solidFill>
                <a:srgbClr val="FF0000"/>
              </a:solidFill>
            </a:rPr>
            <a:t>Heavy weight</a:t>
          </a:r>
        </a:p>
      </dgm:t>
    </dgm:pt>
    <dgm:pt modelId="{7BCD9CF1-C465-414D-B738-2662C621C65C}" type="parTrans" cxnId="{B73B96CC-846E-4BE7-A995-0A24E16AA4CD}">
      <dgm:prSet/>
      <dgm:spPr/>
      <dgm:t>
        <a:bodyPr/>
        <a:lstStyle/>
        <a:p>
          <a:endParaRPr lang="en-US"/>
        </a:p>
      </dgm:t>
    </dgm:pt>
    <dgm:pt modelId="{98F893D5-BB4E-49DA-8C3C-D02F0525FA6B}" type="sibTrans" cxnId="{B73B96CC-846E-4BE7-A995-0A24E16AA4CD}">
      <dgm:prSet/>
      <dgm:spPr/>
      <dgm:t>
        <a:bodyPr/>
        <a:lstStyle/>
        <a:p>
          <a:endParaRPr lang="en-US"/>
        </a:p>
      </dgm:t>
    </dgm:pt>
    <dgm:pt modelId="{047E3A76-EA15-4366-9A1E-B09F276A40EA}">
      <dgm:prSet phldrT="[Text]"/>
      <dgm:spPr/>
      <dgm:t>
        <a:bodyPr/>
        <a:lstStyle/>
        <a:p>
          <a:r>
            <a:rPr lang="en-US"/>
            <a:t>Container</a:t>
          </a:r>
        </a:p>
      </dgm:t>
    </dgm:pt>
    <dgm:pt modelId="{5AC9FE17-0730-4520-9A37-B2F3A17FC758}" type="parTrans" cxnId="{5EE63406-0FFF-4BAD-8410-4EF549930B0E}">
      <dgm:prSet/>
      <dgm:spPr/>
      <dgm:t>
        <a:bodyPr/>
        <a:lstStyle/>
        <a:p>
          <a:endParaRPr lang="en-US"/>
        </a:p>
      </dgm:t>
    </dgm:pt>
    <dgm:pt modelId="{B30917DB-9176-490B-84E8-DEF616D931DB}" type="sibTrans" cxnId="{5EE63406-0FFF-4BAD-8410-4EF549930B0E}">
      <dgm:prSet/>
      <dgm:spPr/>
      <dgm:t>
        <a:bodyPr/>
        <a:lstStyle/>
        <a:p>
          <a:endParaRPr lang="en-US"/>
        </a:p>
      </dgm:t>
    </dgm:pt>
    <dgm:pt modelId="{95C8D932-3B3D-4259-BF35-C49702EDCE3B}">
      <dgm:prSet phldrT="[Text]"/>
      <dgm:spPr/>
      <dgm:t>
        <a:bodyPr/>
        <a:lstStyle/>
        <a:p>
          <a:pPr>
            <a:buFontTx/>
            <a:buNone/>
          </a:pPr>
          <a:r>
            <a:rPr lang="en-US">
              <a:solidFill>
                <a:schemeClr val="accent6"/>
              </a:solidFill>
            </a:rPr>
            <a:t>Good isolation &amp; full OS experience</a:t>
          </a:r>
        </a:p>
      </dgm:t>
    </dgm:pt>
    <dgm:pt modelId="{22859EAE-6B53-46B8-BDCE-2CEDE70D461C}" type="parTrans" cxnId="{65138B5A-FD6B-4B20-BB30-B9B4AFD96EA4}">
      <dgm:prSet/>
      <dgm:spPr/>
      <dgm:t>
        <a:bodyPr/>
        <a:lstStyle/>
        <a:p>
          <a:endParaRPr lang="en-US"/>
        </a:p>
      </dgm:t>
    </dgm:pt>
    <dgm:pt modelId="{8C834B7B-4ED1-432C-8DDA-ED1076076D38}" type="sibTrans" cxnId="{65138B5A-FD6B-4B20-BB30-B9B4AFD96EA4}">
      <dgm:prSet/>
      <dgm:spPr/>
      <dgm:t>
        <a:bodyPr/>
        <a:lstStyle/>
        <a:p>
          <a:endParaRPr lang="en-US"/>
        </a:p>
      </dgm:t>
    </dgm:pt>
    <dgm:pt modelId="{806B10FB-E1C8-436D-8EDD-FBDB93CA8D21}">
      <dgm:prSet phldrT="[Text]"/>
      <dgm:spPr/>
      <dgm:t>
        <a:bodyPr/>
        <a:lstStyle/>
        <a:p>
          <a:pPr>
            <a:buFontTx/>
            <a:buNone/>
          </a:pPr>
          <a:r>
            <a:rPr lang="en-US">
              <a:solidFill>
                <a:schemeClr val="accent6"/>
              </a:solidFill>
            </a:rPr>
            <a:t>Light weight</a:t>
          </a:r>
        </a:p>
      </dgm:t>
    </dgm:pt>
    <dgm:pt modelId="{08C8FCCE-F73E-4B55-A01F-7FA7C90B7416}" type="parTrans" cxnId="{193C6B8C-0B91-42D7-BFC4-D056DDEFE609}">
      <dgm:prSet/>
      <dgm:spPr/>
      <dgm:t>
        <a:bodyPr/>
        <a:lstStyle/>
        <a:p>
          <a:endParaRPr lang="en-US"/>
        </a:p>
      </dgm:t>
    </dgm:pt>
    <dgm:pt modelId="{127EE6D2-B0E0-499B-95FC-50F72F5BDC83}" type="sibTrans" cxnId="{193C6B8C-0B91-42D7-BFC4-D056DDEFE609}">
      <dgm:prSet/>
      <dgm:spPr/>
      <dgm:t>
        <a:bodyPr/>
        <a:lstStyle/>
        <a:p>
          <a:endParaRPr lang="en-US"/>
        </a:p>
      </dgm:t>
    </dgm:pt>
    <dgm:pt modelId="{62769701-AD71-4F06-BF67-028D79FFBD7C}">
      <dgm:prSet phldrT="[Text]"/>
      <dgm:spPr/>
      <dgm:t>
        <a:bodyPr/>
        <a:lstStyle/>
        <a:p>
          <a:r>
            <a:rPr lang="en-US"/>
            <a:t>Serverless</a:t>
          </a:r>
        </a:p>
        <a:p>
          <a:r>
            <a:rPr lang="en-US"/>
            <a:t>(</a:t>
          </a:r>
          <a:r>
            <a:rPr lang="en-US" err="1"/>
            <a:t>Lamdba</a:t>
          </a:r>
          <a:r>
            <a:rPr lang="en-US"/>
            <a:t>)</a:t>
          </a:r>
        </a:p>
      </dgm:t>
    </dgm:pt>
    <dgm:pt modelId="{9071BBA1-85F9-4F80-BF14-7B2176A60218}" type="parTrans" cxnId="{72750E8D-5824-45F5-BD14-F82D1EC9DFDB}">
      <dgm:prSet/>
      <dgm:spPr/>
      <dgm:t>
        <a:bodyPr/>
        <a:lstStyle/>
        <a:p>
          <a:endParaRPr lang="en-US"/>
        </a:p>
      </dgm:t>
    </dgm:pt>
    <dgm:pt modelId="{CF709971-16B3-4CA1-BF2A-45AC329D52B2}" type="sibTrans" cxnId="{72750E8D-5824-45F5-BD14-F82D1EC9DFDB}">
      <dgm:prSet/>
      <dgm:spPr/>
      <dgm:t>
        <a:bodyPr/>
        <a:lstStyle/>
        <a:p>
          <a:endParaRPr lang="en-US"/>
        </a:p>
      </dgm:t>
    </dgm:pt>
    <dgm:pt modelId="{4FA2D2BD-008A-4FA8-8639-A952CBB7BB30}">
      <dgm:prSet phldrT="[Text]"/>
      <dgm:spPr/>
      <dgm:t>
        <a:bodyPr/>
        <a:lstStyle/>
        <a:p>
          <a:pPr algn="l">
            <a:buFont typeface="Arial" panose="020B0604020202020204" pitchFamily="34" charset="0"/>
            <a:buNone/>
          </a:pPr>
          <a:r>
            <a:rPr lang="en-US">
              <a:solidFill>
                <a:srgbClr val="00B050"/>
              </a:solidFill>
            </a:rPr>
            <a:t>Extremely light weight</a:t>
          </a:r>
        </a:p>
        <a:p>
          <a:pPr algn="l">
            <a:buFont typeface="Arial" panose="020B0604020202020204" pitchFamily="34" charset="0"/>
            <a:buNone/>
          </a:pPr>
          <a:endParaRPr lang="en-US">
            <a:solidFill>
              <a:srgbClr val="00B050"/>
            </a:solidFill>
          </a:endParaRPr>
        </a:p>
        <a:p>
          <a:pPr algn="l">
            <a:buFont typeface="Arial" panose="020B0604020202020204" pitchFamily="34" charset="0"/>
            <a:buNone/>
          </a:pPr>
          <a:r>
            <a:rPr lang="en-US">
              <a:solidFill>
                <a:srgbClr val="FF0000"/>
              </a:solidFill>
            </a:rPr>
            <a:t>Limited usage</a:t>
          </a:r>
          <a:endParaRPr lang="en-US">
            <a:solidFill>
              <a:srgbClr val="00B050"/>
            </a:solidFill>
          </a:endParaRPr>
        </a:p>
      </dgm:t>
    </dgm:pt>
    <dgm:pt modelId="{378A46AA-C24A-4352-BB1E-37A01B0521CC}" type="parTrans" cxnId="{3EA4EBDC-0105-477E-98A6-14F6602D13E5}">
      <dgm:prSet/>
      <dgm:spPr/>
      <dgm:t>
        <a:bodyPr/>
        <a:lstStyle/>
        <a:p>
          <a:endParaRPr lang="en-US"/>
        </a:p>
      </dgm:t>
    </dgm:pt>
    <dgm:pt modelId="{D571E62A-113A-4727-9CDE-C74AE4411533}" type="sibTrans" cxnId="{3EA4EBDC-0105-477E-98A6-14F6602D13E5}">
      <dgm:prSet/>
      <dgm:spPr/>
      <dgm:t>
        <a:bodyPr/>
        <a:lstStyle/>
        <a:p>
          <a:endParaRPr lang="en-US"/>
        </a:p>
      </dgm:t>
    </dgm:pt>
    <dgm:pt modelId="{1DC39342-3E18-49D4-803F-5EBD107299EE}">
      <dgm:prSet phldrT="[Text]"/>
      <dgm:spPr/>
      <dgm:t>
        <a:bodyPr/>
        <a:lstStyle/>
        <a:p>
          <a:pPr>
            <a:buFontTx/>
            <a:buNone/>
          </a:pPr>
          <a:endParaRPr lang="en-US">
            <a:solidFill>
              <a:schemeClr val="tx1"/>
            </a:solidFill>
          </a:endParaRPr>
        </a:p>
      </dgm:t>
    </dgm:pt>
    <dgm:pt modelId="{30B0D3A2-FEAC-49D2-9631-0DB17125C7B2}" type="parTrans" cxnId="{117FC29A-7179-459F-985D-9EAECFCB1F53}">
      <dgm:prSet/>
      <dgm:spPr/>
      <dgm:t>
        <a:bodyPr/>
        <a:lstStyle/>
        <a:p>
          <a:endParaRPr lang="en-US"/>
        </a:p>
      </dgm:t>
    </dgm:pt>
    <dgm:pt modelId="{A0317811-6F1D-4F0E-8E76-C47353510EF8}" type="sibTrans" cxnId="{117FC29A-7179-459F-985D-9EAECFCB1F53}">
      <dgm:prSet/>
      <dgm:spPr/>
      <dgm:t>
        <a:bodyPr/>
        <a:lstStyle/>
        <a:p>
          <a:endParaRPr lang="en-US"/>
        </a:p>
      </dgm:t>
    </dgm:pt>
    <dgm:pt modelId="{E6735406-729A-4A18-899E-6341F56B8D0F}">
      <dgm:prSet phldrT="[Text]"/>
      <dgm:spPr/>
      <dgm:t>
        <a:bodyPr/>
        <a:lstStyle/>
        <a:p>
          <a:pPr algn="l">
            <a:buFontTx/>
            <a:buNone/>
          </a:pPr>
          <a:endParaRPr lang="en-US">
            <a:solidFill>
              <a:srgbClr val="00B050"/>
            </a:solidFill>
          </a:endParaRPr>
        </a:p>
      </dgm:t>
    </dgm:pt>
    <dgm:pt modelId="{BAA190FD-CF36-408C-A1B6-4842684C562A}" type="parTrans" cxnId="{5546EC98-C7E1-460E-A738-3ECACA399ADC}">
      <dgm:prSet/>
      <dgm:spPr/>
      <dgm:t>
        <a:bodyPr/>
        <a:lstStyle/>
        <a:p>
          <a:endParaRPr lang="en-US"/>
        </a:p>
      </dgm:t>
    </dgm:pt>
    <dgm:pt modelId="{26891FDD-F648-4658-9BB9-EE3170D3C610}" type="sibTrans" cxnId="{5546EC98-C7E1-460E-A738-3ECACA399ADC}">
      <dgm:prSet/>
      <dgm:spPr/>
      <dgm:t>
        <a:bodyPr/>
        <a:lstStyle/>
        <a:p>
          <a:endParaRPr lang="en-US"/>
        </a:p>
      </dgm:t>
    </dgm:pt>
    <dgm:pt modelId="{8EDA5C52-7EA6-4B2A-91D8-96D7C3B1C946}" type="pres">
      <dgm:prSet presAssocID="{C4F1A581-1581-45FB-85EF-AFF1F7FD0C84}" presName="theList" presStyleCnt="0">
        <dgm:presLayoutVars>
          <dgm:dir/>
          <dgm:animLvl val="lvl"/>
          <dgm:resizeHandles val="exact"/>
        </dgm:presLayoutVars>
      </dgm:prSet>
      <dgm:spPr/>
    </dgm:pt>
    <dgm:pt modelId="{5E836B49-871E-43B5-A038-059F2831FB6D}" type="pres">
      <dgm:prSet presAssocID="{C6D30406-3E76-4050-BA06-35D5627CE7BE}" presName="compNode" presStyleCnt="0"/>
      <dgm:spPr/>
    </dgm:pt>
    <dgm:pt modelId="{BB9187B8-6258-46A5-AFEE-4FC3A4224C31}" type="pres">
      <dgm:prSet presAssocID="{C6D30406-3E76-4050-BA06-35D5627CE7BE}" presName="noGeometry" presStyleCnt="0"/>
      <dgm:spPr/>
    </dgm:pt>
    <dgm:pt modelId="{254DEA21-51E3-4C45-8B6C-40D4CE8ABD90}" type="pres">
      <dgm:prSet presAssocID="{C6D30406-3E76-4050-BA06-35D5627CE7BE}" presName="childTextVisible" presStyleLbl="bgAccFollowNode1" presStyleIdx="0" presStyleCnt="3">
        <dgm:presLayoutVars>
          <dgm:bulletEnabled val="1"/>
        </dgm:presLayoutVars>
      </dgm:prSet>
      <dgm:spPr/>
    </dgm:pt>
    <dgm:pt modelId="{60F7C30E-4874-4848-ADE6-78257A812CF2}" type="pres">
      <dgm:prSet presAssocID="{C6D30406-3E76-4050-BA06-35D5627CE7BE}" presName="childTextHidden" presStyleLbl="bgAccFollowNode1" presStyleIdx="0" presStyleCnt="3"/>
      <dgm:spPr/>
    </dgm:pt>
    <dgm:pt modelId="{F5ABA414-95EE-43BF-A58B-5833F402B215}" type="pres">
      <dgm:prSet presAssocID="{C6D30406-3E76-4050-BA06-35D5627CE7BE}" presName="parentText" presStyleLbl="node1" presStyleIdx="0" presStyleCnt="3">
        <dgm:presLayoutVars>
          <dgm:chMax val="1"/>
          <dgm:bulletEnabled val="1"/>
        </dgm:presLayoutVars>
      </dgm:prSet>
      <dgm:spPr/>
    </dgm:pt>
    <dgm:pt modelId="{EA241F70-4286-4562-A08D-C006099998FC}" type="pres">
      <dgm:prSet presAssocID="{C6D30406-3E76-4050-BA06-35D5627CE7BE}" presName="aSpace" presStyleCnt="0"/>
      <dgm:spPr/>
    </dgm:pt>
    <dgm:pt modelId="{89AFC3DC-FF50-46EA-9525-1318A77D97D8}" type="pres">
      <dgm:prSet presAssocID="{047E3A76-EA15-4366-9A1E-B09F276A40EA}" presName="compNode" presStyleCnt="0"/>
      <dgm:spPr/>
    </dgm:pt>
    <dgm:pt modelId="{A1085758-8F2B-44D8-BF27-BD27FDCC2147}" type="pres">
      <dgm:prSet presAssocID="{047E3A76-EA15-4366-9A1E-B09F276A40EA}" presName="noGeometry" presStyleCnt="0"/>
      <dgm:spPr/>
    </dgm:pt>
    <dgm:pt modelId="{DB4A9049-4CAC-4E0F-9BF1-CE44AF879BC6}" type="pres">
      <dgm:prSet presAssocID="{047E3A76-EA15-4366-9A1E-B09F276A40EA}" presName="childTextVisible" presStyleLbl="bgAccFollowNode1" presStyleIdx="1" presStyleCnt="3">
        <dgm:presLayoutVars>
          <dgm:bulletEnabled val="1"/>
        </dgm:presLayoutVars>
      </dgm:prSet>
      <dgm:spPr/>
    </dgm:pt>
    <dgm:pt modelId="{948B41FA-A40B-409E-9CA1-2BF9E0D8338F}" type="pres">
      <dgm:prSet presAssocID="{047E3A76-EA15-4366-9A1E-B09F276A40EA}" presName="childTextHidden" presStyleLbl="bgAccFollowNode1" presStyleIdx="1" presStyleCnt="3"/>
      <dgm:spPr/>
    </dgm:pt>
    <dgm:pt modelId="{0459FF27-95C3-47FF-9FC3-9777832B7C87}" type="pres">
      <dgm:prSet presAssocID="{047E3A76-EA15-4366-9A1E-B09F276A40EA}" presName="parentText" presStyleLbl="node1" presStyleIdx="1" presStyleCnt="3">
        <dgm:presLayoutVars>
          <dgm:chMax val="1"/>
          <dgm:bulletEnabled val="1"/>
        </dgm:presLayoutVars>
      </dgm:prSet>
      <dgm:spPr/>
    </dgm:pt>
    <dgm:pt modelId="{5003DF8E-09E4-450C-A18C-DCA8FF9ECEBC}" type="pres">
      <dgm:prSet presAssocID="{047E3A76-EA15-4366-9A1E-B09F276A40EA}" presName="aSpace" presStyleCnt="0"/>
      <dgm:spPr/>
    </dgm:pt>
    <dgm:pt modelId="{9EDCAB3E-DE37-4E0C-8E31-E4E607F1BE27}" type="pres">
      <dgm:prSet presAssocID="{62769701-AD71-4F06-BF67-028D79FFBD7C}" presName="compNode" presStyleCnt="0"/>
      <dgm:spPr/>
    </dgm:pt>
    <dgm:pt modelId="{99A14057-954F-42D8-955A-EBE26A2DB89C}" type="pres">
      <dgm:prSet presAssocID="{62769701-AD71-4F06-BF67-028D79FFBD7C}" presName="noGeometry" presStyleCnt="0"/>
      <dgm:spPr/>
    </dgm:pt>
    <dgm:pt modelId="{0D3C4022-2AE2-4D70-AAC6-1B6BD9E57BE8}" type="pres">
      <dgm:prSet presAssocID="{62769701-AD71-4F06-BF67-028D79FFBD7C}" presName="childTextVisible" presStyleLbl="bgAccFollowNode1" presStyleIdx="2" presStyleCnt="3">
        <dgm:presLayoutVars>
          <dgm:bulletEnabled val="1"/>
        </dgm:presLayoutVars>
      </dgm:prSet>
      <dgm:spPr/>
    </dgm:pt>
    <dgm:pt modelId="{68905195-01CA-4D42-B168-47E04FEE7753}" type="pres">
      <dgm:prSet presAssocID="{62769701-AD71-4F06-BF67-028D79FFBD7C}" presName="childTextHidden" presStyleLbl="bgAccFollowNode1" presStyleIdx="2" presStyleCnt="3"/>
      <dgm:spPr/>
    </dgm:pt>
    <dgm:pt modelId="{C19C5840-6EF4-4326-ABCB-72C8BEC27530}" type="pres">
      <dgm:prSet presAssocID="{62769701-AD71-4F06-BF67-028D79FFBD7C}" presName="parentText" presStyleLbl="node1" presStyleIdx="2" presStyleCnt="3">
        <dgm:presLayoutVars>
          <dgm:chMax val="1"/>
          <dgm:bulletEnabled val="1"/>
        </dgm:presLayoutVars>
      </dgm:prSet>
      <dgm:spPr/>
    </dgm:pt>
  </dgm:ptLst>
  <dgm:cxnLst>
    <dgm:cxn modelId="{C07FA204-5681-4649-8BA1-1D30647A6A23}" type="presOf" srcId="{3E8A64AC-7092-46F6-90E1-56D3BE56EA45}" destId="{60F7C30E-4874-4848-ADE6-78257A812CF2}" srcOrd="1" destOrd="0" presId="urn:microsoft.com/office/officeart/2005/8/layout/hProcess6"/>
    <dgm:cxn modelId="{AB70DC04-4EA2-4023-BBC8-CC6D9B0282D2}" type="presOf" srcId="{1DC39342-3E18-49D4-803F-5EBD107299EE}" destId="{948B41FA-A40B-409E-9CA1-2BF9E0D8338F}" srcOrd="1" destOrd="1" presId="urn:microsoft.com/office/officeart/2005/8/layout/hProcess6"/>
    <dgm:cxn modelId="{5EE63406-0FFF-4BAD-8410-4EF549930B0E}" srcId="{C4F1A581-1581-45FB-85EF-AFF1F7FD0C84}" destId="{047E3A76-EA15-4366-9A1E-B09F276A40EA}" srcOrd="1" destOrd="0" parTransId="{5AC9FE17-0730-4520-9A37-B2F3A17FC758}" sibTransId="{B30917DB-9176-490B-84E8-DEF616D931DB}"/>
    <dgm:cxn modelId="{686ECE06-FA38-4DB3-BCE9-F5C8C8ED026C}" srcId="{C4F1A581-1581-45FB-85EF-AFF1F7FD0C84}" destId="{C6D30406-3E76-4050-BA06-35D5627CE7BE}" srcOrd="0" destOrd="0" parTransId="{5F570BB4-B859-48CE-AD2E-ACC20736CB55}" sibTransId="{7659641E-B870-4264-868E-16CEEA8FB4F4}"/>
    <dgm:cxn modelId="{2A052D0C-5474-4EDD-AF29-8C4104F4065C}" type="presOf" srcId="{1DC39342-3E18-49D4-803F-5EBD107299EE}" destId="{DB4A9049-4CAC-4E0F-9BF1-CE44AF879BC6}" srcOrd="0" destOrd="1" presId="urn:microsoft.com/office/officeart/2005/8/layout/hProcess6"/>
    <dgm:cxn modelId="{2B2B4513-450E-4869-BCA7-54F335BF2925}" type="presOf" srcId="{C6D30406-3E76-4050-BA06-35D5627CE7BE}" destId="{F5ABA414-95EE-43BF-A58B-5833F402B215}" srcOrd="0" destOrd="0" presId="urn:microsoft.com/office/officeart/2005/8/layout/hProcess6"/>
    <dgm:cxn modelId="{F2B2BD2D-83B5-4618-8CD6-63BCC025F5B0}" type="presOf" srcId="{806B10FB-E1C8-436D-8EDD-FBDB93CA8D21}" destId="{DB4A9049-4CAC-4E0F-9BF1-CE44AF879BC6}" srcOrd="0" destOrd="2" presId="urn:microsoft.com/office/officeart/2005/8/layout/hProcess6"/>
    <dgm:cxn modelId="{E3C74A3B-F449-4CC9-A96E-AEE9A962B963}" type="presOf" srcId="{95C8D932-3B3D-4259-BF35-C49702EDCE3B}" destId="{948B41FA-A40B-409E-9CA1-2BF9E0D8338F}" srcOrd="1" destOrd="0" presId="urn:microsoft.com/office/officeart/2005/8/layout/hProcess6"/>
    <dgm:cxn modelId="{5DB3B456-C7B9-476A-8708-A3804F228D7F}" type="presOf" srcId="{62769701-AD71-4F06-BF67-028D79FFBD7C}" destId="{C19C5840-6EF4-4326-ABCB-72C8BEC27530}" srcOrd="0" destOrd="0" presId="urn:microsoft.com/office/officeart/2005/8/layout/hProcess6"/>
    <dgm:cxn modelId="{65138B5A-FD6B-4B20-BB30-B9B4AFD96EA4}" srcId="{047E3A76-EA15-4366-9A1E-B09F276A40EA}" destId="{95C8D932-3B3D-4259-BF35-C49702EDCE3B}" srcOrd="0" destOrd="0" parTransId="{22859EAE-6B53-46B8-BDCE-2CEDE70D461C}" sibTransId="{8C834B7B-4ED1-432C-8DDA-ED1076076D38}"/>
    <dgm:cxn modelId="{9E90546B-27E3-4468-A982-7782D0142D47}" type="presOf" srcId="{E6735406-729A-4A18-899E-6341F56B8D0F}" destId="{60F7C30E-4874-4848-ADE6-78257A812CF2}" srcOrd="1" destOrd="1" presId="urn:microsoft.com/office/officeart/2005/8/layout/hProcess6"/>
    <dgm:cxn modelId="{F4F4066D-3CC1-44D8-B4E4-290FBF05A5BF}" type="presOf" srcId="{95C8D932-3B3D-4259-BF35-C49702EDCE3B}" destId="{DB4A9049-4CAC-4E0F-9BF1-CE44AF879BC6}" srcOrd="0" destOrd="0" presId="urn:microsoft.com/office/officeart/2005/8/layout/hProcess6"/>
    <dgm:cxn modelId="{86DFB76D-3044-4D88-91B0-24073A11DA0E}" type="presOf" srcId="{E6735406-729A-4A18-899E-6341F56B8D0F}" destId="{254DEA21-51E3-4C45-8B6C-40D4CE8ABD90}" srcOrd="0" destOrd="1" presId="urn:microsoft.com/office/officeart/2005/8/layout/hProcess6"/>
    <dgm:cxn modelId="{17CF6B6E-F434-4625-BB3E-27DAD4FB3D25}" type="presOf" srcId="{4FA2D2BD-008A-4FA8-8639-A952CBB7BB30}" destId="{0D3C4022-2AE2-4D70-AAC6-1B6BD9E57BE8}" srcOrd="0" destOrd="0" presId="urn:microsoft.com/office/officeart/2005/8/layout/hProcess6"/>
    <dgm:cxn modelId="{BD92B073-44CA-47F3-9E87-6A0573169001}" type="presOf" srcId="{3E8A64AC-7092-46F6-90E1-56D3BE56EA45}" destId="{254DEA21-51E3-4C45-8B6C-40D4CE8ABD90}" srcOrd="0" destOrd="0" presId="urn:microsoft.com/office/officeart/2005/8/layout/hProcess6"/>
    <dgm:cxn modelId="{5520ED73-2CDE-455E-8E63-9C2491047218}" type="presOf" srcId="{9501C2B2-987D-4746-8DBA-068C5143B4C8}" destId="{254DEA21-51E3-4C45-8B6C-40D4CE8ABD90}" srcOrd="0" destOrd="2" presId="urn:microsoft.com/office/officeart/2005/8/layout/hProcess6"/>
    <dgm:cxn modelId="{193C6B8C-0B91-42D7-BFC4-D056DDEFE609}" srcId="{047E3A76-EA15-4366-9A1E-B09F276A40EA}" destId="{806B10FB-E1C8-436D-8EDD-FBDB93CA8D21}" srcOrd="2" destOrd="0" parTransId="{08C8FCCE-F73E-4B55-A01F-7FA7C90B7416}" sibTransId="{127EE6D2-B0E0-499B-95FC-50F72F5BDC83}"/>
    <dgm:cxn modelId="{72750E8D-5824-45F5-BD14-F82D1EC9DFDB}" srcId="{C4F1A581-1581-45FB-85EF-AFF1F7FD0C84}" destId="{62769701-AD71-4F06-BF67-028D79FFBD7C}" srcOrd="2" destOrd="0" parTransId="{9071BBA1-85F9-4F80-BF14-7B2176A60218}" sibTransId="{CF709971-16B3-4CA1-BF2A-45AC329D52B2}"/>
    <dgm:cxn modelId="{38F93091-42B6-40BB-8E60-AEEC673E5EF3}" type="presOf" srcId="{C4F1A581-1581-45FB-85EF-AFF1F7FD0C84}" destId="{8EDA5C52-7EA6-4B2A-91D8-96D7C3B1C946}" srcOrd="0" destOrd="0" presId="urn:microsoft.com/office/officeart/2005/8/layout/hProcess6"/>
    <dgm:cxn modelId="{5546EC98-C7E1-460E-A738-3ECACA399ADC}" srcId="{C6D30406-3E76-4050-BA06-35D5627CE7BE}" destId="{E6735406-729A-4A18-899E-6341F56B8D0F}" srcOrd="1" destOrd="0" parTransId="{BAA190FD-CF36-408C-A1B6-4842684C562A}" sibTransId="{26891FDD-F648-4658-9BB9-EE3170D3C610}"/>
    <dgm:cxn modelId="{117FC29A-7179-459F-985D-9EAECFCB1F53}" srcId="{047E3A76-EA15-4366-9A1E-B09F276A40EA}" destId="{1DC39342-3E18-49D4-803F-5EBD107299EE}" srcOrd="1" destOrd="0" parTransId="{30B0D3A2-FEAC-49D2-9631-0DB17125C7B2}" sibTransId="{A0317811-6F1D-4F0E-8E76-C47353510EF8}"/>
    <dgm:cxn modelId="{F7FB0FA4-BBE3-4563-9DB5-9552F4C717B7}" srcId="{C6D30406-3E76-4050-BA06-35D5627CE7BE}" destId="{3E8A64AC-7092-46F6-90E1-56D3BE56EA45}" srcOrd="0" destOrd="0" parTransId="{C06047E0-5479-4E3C-A3E6-9CCAB1FA0CCB}" sibTransId="{1505DF50-8B9C-4DB1-902D-2B6E1B7AA5FE}"/>
    <dgm:cxn modelId="{46FE57AA-9EB4-41BE-B16C-719A803C3DC1}" type="presOf" srcId="{806B10FB-E1C8-436D-8EDD-FBDB93CA8D21}" destId="{948B41FA-A40B-409E-9CA1-2BF9E0D8338F}" srcOrd="1" destOrd="2" presId="urn:microsoft.com/office/officeart/2005/8/layout/hProcess6"/>
    <dgm:cxn modelId="{F01F90AE-CF4F-4F30-A688-1574183C89E5}" type="presOf" srcId="{4FA2D2BD-008A-4FA8-8639-A952CBB7BB30}" destId="{68905195-01CA-4D42-B168-47E04FEE7753}" srcOrd="1" destOrd="0" presId="urn:microsoft.com/office/officeart/2005/8/layout/hProcess6"/>
    <dgm:cxn modelId="{B73B96CC-846E-4BE7-A995-0A24E16AA4CD}" srcId="{C6D30406-3E76-4050-BA06-35D5627CE7BE}" destId="{9501C2B2-987D-4746-8DBA-068C5143B4C8}" srcOrd="2" destOrd="0" parTransId="{7BCD9CF1-C465-414D-B738-2662C621C65C}" sibTransId="{98F893D5-BB4E-49DA-8C3C-D02F0525FA6B}"/>
    <dgm:cxn modelId="{3EA4EBDC-0105-477E-98A6-14F6602D13E5}" srcId="{62769701-AD71-4F06-BF67-028D79FFBD7C}" destId="{4FA2D2BD-008A-4FA8-8639-A952CBB7BB30}" srcOrd="0" destOrd="0" parTransId="{378A46AA-C24A-4352-BB1E-37A01B0521CC}" sibTransId="{D571E62A-113A-4727-9CDE-C74AE4411533}"/>
    <dgm:cxn modelId="{15D451EB-D858-465F-B05C-C536D8BD1462}" type="presOf" srcId="{047E3A76-EA15-4366-9A1E-B09F276A40EA}" destId="{0459FF27-95C3-47FF-9FC3-9777832B7C87}" srcOrd="0" destOrd="0" presId="urn:microsoft.com/office/officeart/2005/8/layout/hProcess6"/>
    <dgm:cxn modelId="{CF8F16FF-DBB3-4CE2-A364-08E86DB23D7A}" type="presOf" srcId="{9501C2B2-987D-4746-8DBA-068C5143B4C8}" destId="{60F7C30E-4874-4848-ADE6-78257A812CF2}" srcOrd="1" destOrd="2" presId="urn:microsoft.com/office/officeart/2005/8/layout/hProcess6"/>
    <dgm:cxn modelId="{1EC84B80-5557-4B90-B5A5-DC211E5FE438}" type="presParOf" srcId="{8EDA5C52-7EA6-4B2A-91D8-96D7C3B1C946}" destId="{5E836B49-871E-43B5-A038-059F2831FB6D}" srcOrd="0" destOrd="0" presId="urn:microsoft.com/office/officeart/2005/8/layout/hProcess6"/>
    <dgm:cxn modelId="{B948AEB0-16A4-484E-A7AE-6AD3FE317D04}" type="presParOf" srcId="{5E836B49-871E-43B5-A038-059F2831FB6D}" destId="{BB9187B8-6258-46A5-AFEE-4FC3A4224C31}" srcOrd="0" destOrd="0" presId="urn:microsoft.com/office/officeart/2005/8/layout/hProcess6"/>
    <dgm:cxn modelId="{E7895C6B-ADA0-4E61-B9FE-8D72B9E4BC07}" type="presParOf" srcId="{5E836B49-871E-43B5-A038-059F2831FB6D}" destId="{254DEA21-51E3-4C45-8B6C-40D4CE8ABD90}" srcOrd="1" destOrd="0" presId="urn:microsoft.com/office/officeart/2005/8/layout/hProcess6"/>
    <dgm:cxn modelId="{80160F46-C7C0-4822-B074-8373369F62D7}" type="presParOf" srcId="{5E836B49-871E-43B5-A038-059F2831FB6D}" destId="{60F7C30E-4874-4848-ADE6-78257A812CF2}" srcOrd="2" destOrd="0" presId="urn:microsoft.com/office/officeart/2005/8/layout/hProcess6"/>
    <dgm:cxn modelId="{389F278C-D1BC-49AB-BBB2-32E3905062F4}" type="presParOf" srcId="{5E836B49-871E-43B5-A038-059F2831FB6D}" destId="{F5ABA414-95EE-43BF-A58B-5833F402B215}" srcOrd="3" destOrd="0" presId="urn:microsoft.com/office/officeart/2005/8/layout/hProcess6"/>
    <dgm:cxn modelId="{22FD7A1D-51B6-411D-993B-B43BE1F6A986}" type="presParOf" srcId="{8EDA5C52-7EA6-4B2A-91D8-96D7C3B1C946}" destId="{EA241F70-4286-4562-A08D-C006099998FC}" srcOrd="1" destOrd="0" presId="urn:microsoft.com/office/officeart/2005/8/layout/hProcess6"/>
    <dgm:cxn modelId="{ED0437D5-437E-45B4-9471-D40ED255C3A4}" type="presParOf" srcId="{8EDA5C52-7EA6-4B2A-91D8-96D7C3B1C946}" destId="{89AFC3DC-FF50-46EA-9525-1318A77D97D8}" srcOrd="2" destOrd="0" presId="urn:microsoft.com/office/officeart/2005/8/layout/hProcess6"/>
    <dgm:cxn modelId="{1F2FE7F7-B20B-4FF5-8272-3CB6F66026F4}" type="presParOf" srcId="{89AFC3DC-FF50-46EA-9525-1318A77D97D8}" destId="{A1085758-8F2B-44D8-BF27-BD27FDCC2147}" srcOrd="0" destOrd="0" presId="urn:microsoft.com/office/officeart/2005/8/layout/hProcess6"/>
    <dgm:cxn modelId="{E200DDBB-1D9B-41BD-BA65-B529A4F14ACC}" type="presParOf" srcId="{89AFC3DC-FF50-46EA-9525-1318A77D97D8}" destId="{DB4A9049-4CAC-4E0F-9BF1-CE44AF879BC6}" srcOrd="1" destOrd="0" presId="urn:microsoft.com/office/officeart/2005/8/layout/hProcess6"/>
    <dgm:cxn modelId="{CB459F2C-BD52-45DD-B3D7-253D65E16040}" type="presParOf" srcId="{89AFC3DC-FF50-46EA-9525-1318A77D97D8}" destId="{948B41FA-A40B-409E-9CA1-2BF9E0D8338F}" srcOrd="2" destOrd="0" presId="urn:microsoft.com/office/officeart/2005/8/layout/hProcess6"/>
    <dgm:cxn modelId="{8CE6E959-3AF0-4D31-BBA7-0BC62FDB0562}" type="presParOf" srcId="{89AFC3DC-FF50-46EA-9525-1318A77D97D8}" destId="{0459FF27-95C3-47FF-9FC3-9777832B7C87}" srcOrd="3" destOrd="0" presId="urn:microsoft.com/office/officeart/2005/8/layout/hProcess6"/>
    <dgm:cxn modelId="{ACB4729B-51CF-4C07-A337-B2027118601A}" type="presParOf" srcId="{8EDA5C52-7EA6-4B2A-91D8-96D7C3B1C946}" destId="{5003DF8E-09E4-450C-A18C-DCA8FF9ECEBC}" srcOrd="3" destOrd="0" presId="urn:microsoft.com/office/officeart/2005/8/layout/hProcess6"/>
    <dgm:cxn modelId="{A0CE2D49-C162-49EF-B56A-9074DA282778}" type="presParOf" srcId="{8EDA5C52-7EA6-4B2A-91D8-96D7C3B1C946}" destId="{9EDCAB3E-DE37-4E0C-8E31-E4E607F1BE27}" srcOrd="4" destOrd="0" presId="urn:microsoft.com/office/officeart/2005/8/layout/hProcess6"/>
    <dgm:cxn modelId="{5DAFBC78-E21F-4B21-88E6-5DD0125B6151}" type="presParOf" srcId="{9EDCAB3E-DE37-4E0C-8E31-E4E607F1BE27}" destId="{99A14057-954F-42D8-955A-EBE26A2DB89C}" srcOrd="0" destOrd="0" presId="urn:microsoft.com/office/officeart/2005/8/layout/hProcess6"/>
    <dgm:cxn modelId="{A191DEA8-3689-4D5B-8A89-C18F09369611}" type="presParOf" srcId="{9EDCAB3E-DE37-4E0C-8E31-E4E607F1BE27}" destId="{0D3C4022-2AE2-4D70-AAC6-1B6BD9E57BE8}" srcOrd="1" destOrd="0" presId="urn:microsoft.com/office/officeart/2005/8/layout/hProcess6"/>
    <dgm:cxn modelId="{6062082B-579C-4115-8BF7-BC6288D0435F}" type="presParOf" srcId="{9EDCAB3E-DE37-4E0C-8E31-E4E607F1BE27}" destId="{68905195-01CA-4D42-B168-47E04FEE7753}" srcOrd="2" destOrd="0" presId="urn:microsoft.com/office/officeart/2005/8/layout/hProcess6"/>
    <dgm:cxn modelId="{7A6FF042-84A4-46BE-A269-E6313B46890E}" type="presParOf" srcId="{9EDCAB3E-DE37-4E0C-8E31-E4E607F1BE27}" destId="{C19C5840-6EF4-4326-ABCB-72C8BEC27530}"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DEA21-51E3-4C45-8B6C-40D4CE8ABD90}">
      <dsp:nvSpPr>
        <dsp:cNvPr id="0" name=""/>
        <dsp:cNvSpPr/>
      </dsp:nvSpPr>
      <dsp:spPr>
        <a:xfrm>
          <a:off x="510090"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Tx/>
            <a:buNone/>
          </a:pPr>
          <a:r>
            <a:rPr lang="en-US" sz="1200" kern="1200">
              <a:solidFill>
                <a:srgbClr val="00B050"/>
              </a:solidFill>
            </a:rPr>
            <a:t>Full isolation &amp; functionality</a:t>
          </a:r>
        </a:p>
        <a:p>
          <a:pPr marL="114300" lvl="1" indent="-114300" algn="l" defTabSz="533400">
            <a:lnSpc>
              <a:spcPct val="90000"/>
            </a:lnSpc>
            <a:spcBef>
              <a:spcPct val="0"/>
            </a:spcBef>
            <a:spcAft>
              <a:spcPct val="15000"/>
            </a:spcAft>
            <a:buFontTx/>
            <a:buNone/>
          </a:pPr>
          <a:endParaRPr lang="en-US" sz="1200" kern="1200">
            <a:solidFill>
              <a:srgbClr val="00B050"/>
            </a:solidFill>
          </a:endParaRPr>
        </a:p>
        <a:p>
          <a:pPr marL="114300" lvl="1" indent="-114300" algn="l" defTabSz="533400">
            <a:lnSpc>
              <a:spcPct val="90000"/>
            </a:lnSpc>
            <a:spcBef>
              <a:spcPct val="0"/>
            </a:spcBef>
            <a:spcAft>
              <a:spcPct val="15000"/>
            </a:spcAft>
            <a:buFontTx/>
            <a:buNone/>
          </a:pPr>
          <a:r>
            <a:rPr lang="en-US" sz="1200" kern="1200">
              <a:solidFill>
                <a:srgbClr val="FF0000"/>
              </a:solidFill>
            </a:rPr>
            <a:t>Heavy weight</a:t>
          </a:r>
        </a:p>
      </dsp:txBody>
      <dsp:txXfrm>
        <a:off x="1016346" y="660766"/>
        <a:ext cx="987198" cy="1239087"/>
      </dsp:txXfrm>
    </dsp:sp>
    <dsp:sp modelId="{F5ABA414-95EE-43BF-A58B-5833F402B215}">
      <dsp:nvSpPr>
        <dsp:cNvPr id="0" name=""/>
        <dsp:cNvSpPr/>
      </dsp:nvSpPr>
      <dsp:spPr>
        <a:xfrm>
          <a:off x="3835"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VM</a:t>
          </a:r>
        </a:p>
      </dsp:txBody>
      <dsp:txXfrm>
        <a:off x="152114" y="922334"/>
        <a:ext cx="715952" cy="715952"/>
      </dsp:txXfrm>
    </dsp:sp>
    <dsp:sp modelId="{DB4A9049-4CAC-4E0F-9BF1-CE44AF879BC6}">
      <dsp:nvSpPr>
        <dsp:cNvPr id="0" name=""/>
        <dsp:cNvSpPr/>
      </dsp:nvSpPr>
      <dsp:spPr>
        <a:xfrm>
          <a:off x="3167931"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FontTx/>
            <a:buNone/>
          </a:pPr>
          <a:r>
            <a:rPr lang="en-US" sz="1200" kern="1200">
              <a:solidFill>
                <a:schemeClr val="accent6"/>
              </a:solidFill>
            </a:rPr>
            <a:t>Good isolation &amp; full OS experience</a:t>
          </a:r>
        </a:p>
        <a:p>
          <a:pPr marL="114300" lvl="1" indent="-114300" algn="l" defTabSz="533400">
            <a:lnSpc>
              <a:spcPct val="90000"/>
            </a:lnSpc>
            <a:spcBef>
              <a:spcPct val="0"/>
            </a:spcBef>
            <a:spcAft>
              <a:spcPct val="15000"/>
            </a:spcAft>
            <a:buFontTx/>
            <a:buNone/>
          </a:pPr>
          <a:endParaRPr lang="en-US" sz="1200" kern="1200">
            <a:solidFill>
              <a:schemeClr val="tx1"/>
            </a:solidFill>
          </a:endParaRPr>
        </a:p>
        <a:p>
          <a:pPr marL="114300" lvl="1" indent="-114300" algn="l" defTabSz="533400">
            <a:lnSpc>
              <a:spcPct val="90000"/>
            </a:lnSpc>
            <a:spcBef>
              <a:spcPct val="0"/>
            </a:spcBef>
            <a:spcAft>
              <a:spcPct val="15000"/>
            </a:spcAft>
            <a:buFontTx/>
            <a:buNone/>
          </a:pPr>
          <a:r>
            <a:rPr lang="en-US" sz="1200" kern="1200">
              <a:solidFill>
                <a:schemeClr val="accent6"/>
              </a:solidFill>
            </a:rPr>
            <a:t>Light weight</a:t>
          </a:r>
        </a:p>
      </dsp:txBody>
      <dsp:txXfrm>
        <a:off x="3674186" y="660766"/>
        <a:ext cx="987198" cy="1239087"/>
      </dsp:txXfrm>
    </dsp:sp>
    <dsp:sp modelId="{0459FF27-95C3-47FF-9FC3-9777832B7C87}">
      <dsp:nvSpPr>
        <dsp:cNvPr id="0" name=""/>
        <dsp:cNvSpPr/>
      </dsp:nvSpPr>
      <dsp:spPr>
        <a:xfrm>
          <a:off x="2661676"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Container</a:t>
          </a:r>
        </a:p>
      </dsp:txBody>
      <dsp:txXfrm>
        <a:off x="2809955" y="922334"/>
        <a:ext cx="715952" cy="715952"/>
      </dsp:txXfrm>
    </dsp:sp>
    <dsp:sp modelId="{0D3C4022-2AE2-4D70-AAC6-1B6BD9E57BE8}">
      <dsp:nvSpPr>
        <dsp:cNvPr id="0" name=""/>
        <dsp:cNvSpPr/>
      </dsp:nvSpPr>
      <dsp:spPr>
        <a:xfrm>
          <a:off x="5825772" y="395248"/>
          <a:ext cx="2025021" cy="177012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a:solidFill>
                <a:srgbClr val="00B050"/>
              </a:solidFill>
            </a:rPr>
            <a:t>Extremely light weight</a:t>
          </a:r>
        </a:p>
        <a:p>
          <a:pPr marL="0" lvl="0" indent="0" algn="l" defTabSz="533400">
            <a:lnSpc>
              <a:spcPct val="90000"/>
            </a:lnSpc>
            <a:spcBef>
              <a:spcPct val="0"/>
            </a:spcBef>
            <a:spcAft>
              <a:spcPct val="35000"/>
            </a:spcAft>
            <a:buFont typeface="Arial" panose="020B0604020202020204" pitchFamily="34" charset="0"/>
            <a:buNone/>
          </a:pPr>
          <a:endParaRPr lang="en-US" sz="1200" kern="1200">
            <a:solidFill>
              <a:srgbClr val="00B050"/>
            </a:solidFill>
          </a:endParaRPr>
        </a:p>
        <a:p>
          <a:pPr marL="0" lvl="0" indent="0" algn="l" defTabSz="533400">
            <a:lnSpc>
              <a:spcPct val="90000"/>
            </a:lnSpc>
            <a:spcBef>
              <a:spcPct val="0"/>
            </a:spcBef>
            <a:spcAft>
              <a:spcPct val="35000"/>
            </a:spcAft>
            <a:buFont typeface="Arial" panose="020B0604020202020204" pitchFamily="34" charset="0"/>
            <a:buNone/>
          </a:pPr>
          <a:r>
            <a:rPr lang="en-US" sz="1200" kern="1200">
              <a:solidFill>
                <a:srgbClr val="FF0000"/>
              </a:solidFill>
            </a:rPr>
            <a:t>Limited usage</a:t>
          </a:r>
          <a:endParaRPr lang="en-US" sz="1200" kern="1200">
            <a:solidFill>
              <a:srgbClr val="00B050"/>
            </a:solidFill>
          </a:endParaRPr>
        </a:p>
      </dsp:txBody>
      <dsp:txXfrm>
        <a:off x="6332027" y="660766"/>
        <a:ext cx="987198" cy="1239087"/>
      </dsp:txXfrm>
    </dsp:sp>
    <dsp:sp modelId="{C19C5840-6EF4-4326-ABCB-72C8BEC27530}">
      <dsp:nvSpPr>
        <dsp:cNvPr id="0" name=""/>
        <dsp:cNvSpPr/>
      </dsp:nvSpPr>
      <dsp:spPr>
        <a:xfrm>
          <a:off x="5319516" y="774055"/>
          <a:ext cx="1012510" cy="1012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Serverless</a:t>
          </a:r>
        </a:p>
        <a:p>
          <a:pPr marL="0" lvl="0" indent="0" algn="ctr" defTabSz="577850">
            <a:lnSpc>
              <a:spcPct val="90000"/>
            </a:lnSpc>
            <a:spcBef>
              <a:spcPct val="0"/>
            </a:spcBef>
            <a:spcAft>
              <a:spcPct val="35000"/>
            </a:spcAft>
            <a:buNone/>
          </a:pPr>
          <a:r>
            <a:rPr lang="en-US" sz="1300" kern="1200"/>
            <a:t>(</a:t>
          </a:r>
          <a:r>
            <a:rPr lang="en-US" sz="1300" kern="1200" err="1"/>
            <a:t>Lamdba</a:t>
          </a:r>
          <a:r>
            <a:rPr lang="en-US" sz="1300" kern="1200"/>
            <a:t>)</a:t>
          </a:r>
        </a:p>
      </dsp:txBody>
      <dsp:txXfrm>
        <a:off x="5467795" y="922334"/>
        <a:ext cx="715952" cy="7159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6B6ED-461C-3C4F-9F53-8DA2090ED8C1}" type="datetimeFigureOut">
              <a:rPr lang="en-US" smtClean="0"/>
              <a:t>8/19/20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2D6CD-B261-7F4E-81AC-BE94B12E3441}" type="slidenum">
              <a:rPr lang="en-US" smtClean="0"/>
              <a:t>‹#›</a:t>
            </a:fld>
            <a:endParaRPr lang="en-US"/>
          </a:p>
        </p:txBody>
      </p:sp>
    </p:spTree>
    <p:extLst>
      <p:ext uri="{BB962C8B-B14F-4D97-AF65-F5344CB8AC3E}">
        <p14:creationId xmlns:p14="http://schemas.microsoft.com/office/powerpoint/2010/main" val="357910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5</a:t>
            </a:fld>
            <a:endParaRPr lang="en-US"/>
          </a:p>
        </p:txBody>
      </p:sp>
    </p:spTree>
    <p:extLst>
      <p:ext uri="{BB962C8B-B14F-4D97-AF65-F5344CB8AC3E}">
        <p14:creationId xmlns:p14="http://schemas.microsoft.com/office/powerpoint/2010/main" val="229919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8</a:t>
            </a:fld>
            <a:endParaRPr lang="en-US"/>
          </a:p>
        </p:txBody>
      </p:sp>
    </p:spTree>
    <p:extLst>
      <p:ext uri="{BB962C8B-B14F-4D97-AF65-F5344CB8AC3E}">
        <p14:creationId xmlns:p14="http://schemas.microsoft.com/office/powerpoint/2010/main" val="214596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bottom up:</a:t>
            </a:r>
          </a:p>
          <a:p>
            <a:r>
              <a:rPr lang="en-US">
                <a:cs typeface="Calibri"/>
              </a:rPr>
              <a:t>1) media layer: DRAM, SCM, </a:t>
            </a:r>
            <a:r>
              <a:rPr lang="en-US" err="1">
                <a:cs typeface="Calibri"/>
              </a:rPr>
              <a:t>NVMe</a:t>
            </a:r>
            <a:r>
              <a:rPr lang="en-US">
                <a:cs typeface="Calibri"/>
              </a:rPr>
              <a:t> SSD from all nodes, connected by unified network;</a:t>
            </a:r>
          </a:p>
          <a:p>
            <a:r>
              <a:rPr lang="en-US">
                <a:cs typeface="Calibri"/>
              </a:rPr>
              <a:t>2) protocol layer: </a:t>
            </a:r>
            <a:r>
              <a:rPr lang="en-US" err="1">
                <a:cs typeface="Calibri"/>
              </a:rPr>
              <a:t>NVMe</a:t>
            </a:r>
            <a:r>
              <a:rPr lang="en-US">
                <a:cs typeface="Calibri"/>
              </a:rPr>
              <a:t>, </a:t>
            </a:r>
            <a:r>
              <a:rPr lang="en-US" err="1">
                <a:cs typeface="Calibri"/>
              </a:rPr>
              <a:t>NVMe</a:t>
            </a:r>
            <a:r>
              <a:rPr lang="en-US">
                <a:cs typeface="Calibri"/>
              </a:rPr>
              <a:t> over Fabric, RDMA, CCIX;</a:t>
            </a:r>
          </a:p>
          <a:p>
            <a:r>
              <a:rPr lang="en-US">
                <a:cs typeface="Calibri"/>
              </a:rPr>
              <a:t>3) software layer: Memory fabric manages all memory and SSDs, and provide memory APIs and Storage APIs to applications;</a:t>
            </a:r>
          </a:p>
          <a:p>
            <a:r>
              <a:rPr lang="en-US">
                <a:cs typeface="Calibri"/>
              </a:rPr>
              <a:t>4) application layer. Use libraries provided by memory fabric for memory and storage APIs.</a:t>
            </a:r>
          </a:p>
        </p:txBody>
      </p:sp>
      <p:sp>
        <p:nvSpPr>
          <p:cNvPr id="4" name="Slide Number Placeholder 3"/>
          <p:cNvSpPr>
            <a:spLocks noGrp="1"/>
          </p:cNvSpPr>
          <p:nvPr>
            <p:ph type="sldNum" sz="quarter" idx="5"/>
          </p:nvPr>
        </p:nvSpPr>
        <p:spPr/>
        <p:txBody>
          <a:bodyPr/>
          <a:lstStyle/>
          <a:p>
            <a:fld id="{DDC2D6CD-B261-7F4E-81AC-BE94B12E3441}" type="slidenum">
              <a:rPr lang="en-US" smtClean="0"/>
              <a:t>9</a:t>
            </a:fld>
            <a:endParaRPr lang="en-US"/>
          </a:p>
        </p:txBody>
      </p:sp>
    </p:spTree>
    <p:extLst>
      <p:ext uri="{BB962C8B-B14F-4D97-AF65-F5344CB8AC3E}">
        <p14:creationId xmlns:p14="http://schemas.microsoft.com/office/powerpoint/2010/main" val="67593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a:t>
            </a:r>
          </a:p>
          <a:p>
            <a:endParaRPr lang="en-US"/>
          </a:p>
          <a:p>
            <a:r>
              <a:rPr lang="en-US"/>
              <a:t>First emphasize Huawei has always been a key supporter in open source SDS projects, such as open SDS, and our products are compliant to many popular open APIs such as CSI. With these storage APIs, in virtualization context, customer no longer need IBM SVC kind of storage virtualization server, it will save them cost and offer much better performance at the same time.</a:t>
            </a:r>
          </a:p>
          <a:p>
            <a:endParaRPr lang="en-US"/>
          </a:p>
          <a:p>
            <a:r>
              <a:rPr lang="en-US"/>
              <a:t>Next talk about Huawei openstack offerings, including the private cloud product based on openstack (Huawei Cloud Stack), and our all-in-one HCI product </a:t>
            </a:r>
            <a:r>
              <a:rPr lang="en-US" err="1"/>
              <a:t>FusionCube</a:t>
            </a:r>
            <a:r>
              <a:rPr lang="en-US"/>
              <a:t>.</a:t>
            </a:r>
          </a:p>
          <a:p>
            <a:endParaRPr lang="en-US"/>
          </a:p>
          <a:p>
            <a:r>
              <a:rPr lang="en-US"/>
              <a:t>Last talk about our roadmap of containerize storage software stack, as well as providing external-service for running customer containers right on the storage nodes to fully utilize the computing resource. </a:t>
            </a:r>
          </a:p>
          <a:p>
            <a:endParaRPr lang="en-US"/>
          </a:p>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12</a:t>
            </a:fld>
            <a:endParaRPr lang="en-US"/>
          </a:p>
        </p:txBody>
      </p:sp>
    </p:spTree>
    <p:extLst>
      <p:ext uri="{BB962C8B-B14F-4D97-AF65-F5344CB8AC3E}">
        <p14:creationId xmlns:p14="http://schemas.microsoft.com/office/powerpoint/2010/main" val="326737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2C4835-D0CB-4999-91B1-5374F29D76E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7900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059B1EDD-D112-45E1-A2D4-4421851D44B4}"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302733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2C4835-D0CB-4999-91B1-5374F29D76E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8650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governance: Know where data is in the enterprise and who has access and implement controls in data processing activities.</a:t>
            </a:r>
          </a:p>
          <a:p>
            <a:r>
              <a:rPr lang="en-US"/>
              <a:t>Risk assessment: Establish a risk assessment process to ensure controls are appropriately designed and implemented.</a:t>
            </a:r>
          </a:p>
          <a:p>
            <a:r>
              <a:rPr lang="en-US"/>
              <a:t>Compliance management: Establish a compliance program to ensure controls are effective and operational.</a:t>
            </a:r>
          </a:p>
          <a:p>
            <a:r>
              <a:rPr lang="en-US"/>
              <a:t>Breach response: Detect and respond to the threat before a breach occurs but if a breach does occur, you need to know the details and exact impact.</a:t>
            </a:r>
          </a:p>
          <a:p>
            <a:endParaRPr lang="en-US">
              <a:cs typeface="Calibri"/>
            </a:endParaRPr>
          </a:p>
        </p:txBody>
      </p:sp>
      <p:sp>
        <p:nvSpPr>
          <p:cNvPr id="4" name="Slide Number Placeholder 3"/>
          <p:cNvSpPr>
            <a:spLocks noGrp="1"/>
          </p:cNvSpPr>
          <p:nvPr>
            <p:ph type="sldNum" sz="quarter" idx="5"/>
          </p:nvPr>
        </p:nvSpPr>
        <p:spPr/>
        <p:txBody>
          <a:bodyPr/>
          <a:lstStyle/>
          <a:p>
            <a:fld id="{DDC2D6CD-B261-7F4E-81AC-BE94B12E3441}" type="slidenum">
              <a:rPr lang="en-US" smtClean="0"/>
              <a:t>25</a:t>
            </a:fld>
            <a:endParaRPr lang="en-US"/>
          </a:p>
        </p:txBody>
      </p:sp>
    </p:spTree>
    <p:extLst>
      <p:ext uri="{BB962C8B-B14F-4D97-AF65-F5344CB8AC3E}">
        <p14:creationId xmlns:p14="http://schemas.microsoft.com/office/powerpoint/2010/main" val="240168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C2D6CD-B261-7F4E-81AC-BE94B12E3441}" type="slidenum">
              <a:rPr lang="en-US" smtClean="0"/>
              <a:t>26</a:t>
            </a:fld>
            <a:endParaRPr lang="en-US"/>
          </a:p>
        </p:txBody>
      </p:sp>
    </p:spTree>
    <p:extLst>
      <p:ext uri="{BB962C8B-B14F-4D97-AF65-F5344CB8AC3E}">
        <p14:creationId xmlns:p14="http://schemas.microsoft.com/office/powerpoint/2010/main" val="4201871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35743073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922-0EA2-4424-87A2-C1642EAD6B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A002B1-FFC3-4E87-8E20-00EF71E84498}"/>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4" name="Footer Placeholder 3">
            <a:extLst>
              <a:ext uri="{FF2B5EF4-FFF2-40B4-BE49-F238E27FC236}">
                <a16:creationId xmlns:a16="http://schemas.microsoft.com/office/drawing/2014/main" id="{67AF2964-2764-48B9-8962-6373A8BA44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5DC1F25-0797-40CF-8C5F-972E830B6D9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273002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B7151-8669-4A72-AD5B-A9B97091B669}"/>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3" name="Footer Placeholder 2">
            <a:extLst>
              <a:ext uri="{FF2B5EF4-FFF2-40B4-BE49-F238E27FC236}">
                <a16:creationId xmlns:a16="http://schemas.microsoft.com/office/drawing/2014/main" id="{9461E8C5-2936-455C-BC99-09EE90786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7158AFC-D99C-49E0-AF39-92DBCB02DFE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600283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98CD-C4F4-4AF4-BCA9-FA968B74C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3DACD-873B-4A6F-A420-593AB1FF9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A6BB77-6601-4369-9A83-A4A72681E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47AD-C0B0-4889-B8EC-00548301392A}"/>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Footer Placeholder 5">
            <a:extLst>
              <a:ext uri="{FF2B5EF4-FFF2-40B4-BE49-F238E27FC236}">
                <a16:creationId xmlns:a16="http://schemas.microsoft.com/office/drawing/2014/main" id="{F49D62F0-69E9-4194-85DD-FFEBF9FD2C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CCB84D9-86CB-49E2-96C7-A90561899CBC}"/>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96084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A583-914A-4E78-85E4-5C8A5D102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E5DAFA-1616-4524-9036-2B6DC2FC64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A9235A-97A8-43EF-8C10-23579574A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2C1B6-1DD0-4EFC-ACED-08A116D5C729}"/>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Footer Placeholder 5">
            <a:extLst>
              <a:ext uri="{FF2B5EF4-FFF2-40B4-BE49-F238E27FC236}">
                <a16:creationId xmlns:a16="http://schemas.microsoft.com/office/drawing/2014/main" id="{C81F8B1C-BA5E-42FB-A121-4E5C1CDE98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4730A1A-C85C-4763-B651-6B9596B715F4}"/>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44438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04E5-5C81-4B51-9992-41EBA24CC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E4254-C5F9-4BF2-911A-7C37E9DD8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BE150-2BC3-434B-B911-825E6FC4BA9E}"/>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5" name="Footer Placeholder 4">
            <a:extLst>
              <a:ext uri="{FF2B5EF4-FFF2-40B4-BE49-F238E27FC236}">
                <a16:creationId xmlns:a16="http://schemas.microsoft.com/office/drawing/2014/main" id="{379BEE65-D092-4CE0-B971-5B4995CC3E9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F23AA95-C352-42D7-BD5D-813276A06735}"/>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331853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E4E088-6978-418F-8CE8-488B24F9B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A7FCE6-4F8C-4E6D-9DAF-9EB7C7516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A0F68-AFC7-4E0A-9B0F-FB0DF1CAB46F}"/>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5" name="Footer Placeholder 4">
            <a:extLst>
              <a:ext uri="{FF2B5EF4-FFF2-40B4-BE49-F238E27FC236}">
                <a16:creationId xmlns:a16="http://schemas.microsoft.com/office/drawing/2014/main" id="{50AAF77A-404D-49F4-8BAE-BEAC4D522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39A3145-5A96-46EA-857D-EE80389E2C8D}"/>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090599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 Internal Use Only</a:t>
            </a:r>
          </a:p>
        </p:txBody>
      </p:sp>
    </p:spTree>
    <p:extLst>
      <p:ext uri="{BB962C8B-B14F-4D97-AF65-F5344CB8AC3E}">
        <p14:creationId xmlns:p14="http://schemas.microsoft.com/office/powerpoint/2010/main" val="94075853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81608" y="6602533"/>
            <a:ext cx="473766" cy="365125"/>
          </a:xfrm>
          <a:prstGeom prst="rect">
            <a:avLst/>
          </a:prstGeom>
        </p:spPr>
        <p:txBody>
          <a:bodyPr/>
          <a:lstStyle>
            <a:lvl1pPr>
              <a:defRPr sz="1000"/>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6893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12696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690" y="44442"/>
            <a:ext cx="10752513" cy="78245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26916" y="1052269"/>
            <a:ext cx="10752513" cy="452491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4656515" y="6256478"/>
            <a:ext cx="1628351" cy="601524"/>
          </a:xfrm>
          <a:prstGeom prst="rect">
            <a:avLst/>
          </a:prstGeom>
        </p:spPr>
        <p:txBody>
          <a:bodyPr/>
          <a:lstStyle>
            <a:lvl1pPr>
              <a:defRPr/>
            </a:lvl1pPr>
          </a:lstStyle>
          <a:p>
            <a:pPr>
              <a:defRPr/>
            </a:pPr>
            <a:endParaRPr lang="de-DE" altLang="zh-CN">
              <a:solidFill>
                <a:srgbClr val="000000"/>
              </a:solidFill>
            </a:endParaRPr>
          </a:p>
          <a:p>
            <a:pPr>
              <a:defRPr/>
            </a:pPr>
            <a:r>
              <a:rPr lang="de-DE" altLang="zh-CN">
                <a:solidFill>
                  <a:srgbClr val="000000"/>
                </a:solidFill>
              </a:rPr>
              <a:t>Page </a:t>
            </a:r>
            <a:fld id="{AFB87E36-0BB9-4EE7-95B4-89E19CF2B3B1}" type="slidenum">
              <a:rPr lang="de-DE" altLang="zh-CN">
                <a:solidFill>
                  <a:srgbClr val="000000"/>
                </a:solidFill>
              </a:rPr>
              <a:pPr>
                <a:defRPr/>
              </a:pPr>
              <a:t>‹#›</a:t>
            </a:fld>
            <a:endParaRPr lang="en-GB" altLang="zh-CN">
              <a:solidFill>
                <a:srgbClr val="000000"/>
              </a:solidFill>
            </a:endParaRPr>
          </a:p>
        </p:txBody>
      </p:sp>
    </p:spTree>
    <p:extLst>
      <p:ext uri="{BB962C8B-B14F-4D97-AF65-F5344CB8AC3E}">
        <p14:creationId xmlns:p14="http://schemas.microsoft.com/office/powerpoint/2010/main" val="166697209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7B4C-0348-4554-909E-7E5A7B50EA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EE4E4-1A1B-490F-A9AA-CFD6D23E4B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D22544-A6EA-4E11-9580-F2448E6A1D45}"/>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Slide Number Placeholder 5">
            <a:extLst>
              <a:ext uri="{FF2B5EF4-FFF2-40B4-BE49-F238E27FC236}">
                <a16:creationId xmlns:a16="http://schemas.microsoft.com/office/drawing/2014/main" id="{BD7AD665-1FE7-43E0-8B68-0FEBF9FA3E01}"/>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8175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7B2C-F52E-4DD6-BA2C-9AC91821E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781ED-856C-4E7F-99F4-8AAA33124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4BD6-7D3F-4618-BBDF-4D51E71CF87A}"/>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Slide Number Placeholder 5">
            <a:extLst>
              <a:ext uri="{FF2B5EF4-FFF2-40B4-BE49-F238E27FC236}">
                <a16:creationId xmlns:a16="http://schemas.microsoft.com/office/drawing/2014/main" id="{5DD7A625-FB91-4C45-B17E-937D4A18B76F}"/>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34774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970-5CFB-47E0-9867-952D4ED01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086AC4-66AD-4A69-9B88-0C0DB1770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B590B-A085-418C-9446-2075BF03B253}"/>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Slide Number Placeholder 5">
            <a:extLst>
              <a:ext uri="{FF2B5EF4-FFF2-40B4-BE49-F238E27FC236}">
                <a16:creationId xmlns:a16="http://schemas.microsoft.com/office/drawing/2014/main" id="{77F06E1B-27B3-4F8C-B760-DAF0C93A6826}"/>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496306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A3EA-98FC-464D-951A-2743ABFFB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18A1D-9CEA-46DB-82BC-5D40EA1DB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C5706C-26C8-4498-A66F-5D5346C8F8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52FC88-C7D3-47DF-8ECC-59A408166EBE}"/>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6" name="Footer Placeholder 5">
            <a:extLst>
              <a:ext uri="{FF2B5EF4-FFF2-40B4-BE49-F238E27FC236}">
                <a16:creationId xmlns:a16="http://schemas.microsoft.com/office/drawing/2014/main" id="{74B47A1A-8E7C-40F7-BCAE-4167A8874F1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F158DA4-2206-4BC2-98AB-A6DCE175BE53}"/>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118487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C539-402F-4E3E-9B4F-722EB498C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DE16E1-3FDC-4520-9E26-400C25FE9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18B6D-B89F-4E70-8BFD-3F6139B05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AF2857-B9EE-46A4-91C7-D9389FE7B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D5C6D-0090-4052-BCE5-668CD25E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5EDCCB-30BA-4180-9DAA-D740C8D9FEBD}"/>
              </a:ext>
            </a:extLst>
          </p:cNvPr>
          <p:cNvSpPr>
            <a:spLocks noGrp="1"/>
          </p:cNvSpPr>
          <p:nvPr>
            <p:ph type="dt" sz="half" idx="10"/>
          </p:nvPr>
        </p:nvSpPr>
        <p:spPr/>
        <p:txBody>
          <a:bodyPr/>
          <a:lstStyle/>
          <a:p>
            <a:fld id="{4FBD000B-C2B7-4497-9D8E-646CC7C891CB}" type="datetimeFigureOut">
              <a:rPr lang="en-US" smtClean="0"/>
              <a:t>8/19/20</a:t>
            </a:fld>
            <a:endParaRPr lang="en-US"/>
          </a:p>
        </p:txBody>
      </p:sp>
      <p:sp>
        <p:nvSpPr>
          <p:cNvPr id="8" name="Footer Placeholder 7">
            <a:extLst>
              <a:ext uri="{FF2B5EF4-FFF2-40B4-BE49-F238E27FC236}">
                <a16:creationId xmlns:a16="http://schemas.microsoft.com/office/drawing/2014/main" id="{0E8B683A-57B0-4F1A-B517-A7BEA12666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665483D-810D-4AC9-AD51-1DC06852E2B2}"/>
              </a:ext>
            </a:extLst>
          </p:cNvPr>
          <p:cNvSpPr>
            <a:spLocks noGrp="1"/>
          </p:cNvSpPr>
          <p:nvPr>
            <p:ph type="sldNum" sz="quarter" idx="12"/>
          </p:nvPr>
        </p:nvSpPr>
        <p:spPr/>
        <p:txBody>
          <a:bodyPr/>
          <a:lstStyle/>
          <a:p>
            <a:fld id="{53428C49-9EDE-44C4-9801-93E43072D9B9}" type="slidenum">
              <a:rPr lang="en-US" smtClean="0"/>
              <a:t>‹#›</a:t>
            </a:fld>
            <a:endParaRPr lang="en-US"/>
          </a:p>
        </p:txBody>
      </p:sp>
    </p:spTree>
    <p:extLst>
      <p:ext uri="{BB962C8B-B14F-4D97-AF65-F5344CB8AC3E}">
        <p14:creationId xmlns:p14="http://schemas.microsoft.com/office/powerpoint/2010/main" val="29096420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BB9092-0CAD-AD40-A408-BFCCFEC0A4F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90654" y="6342332"/>
            <a:ext cx="1482082" cy="551352"/>
          </a:xfrm>
          <a:prstGeom prst="rect">
            <a:avLst/>
          </a:prstGeom>
        </p:spPr>
      </p:pic>
    </p:spTree>
    <p:extLst>
      <p:ext uri="{BB962C8B-B14F-4D97-AF65-F5344CB8AC3E}">
        <p14:creationId xmlns:p14="http://schemas.microsoft.com/office/powerpoint/2010/main" val="3755453951"/>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3" r:id="rId3"/>
    <p:sldLayoutId id="2147483665"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BEAB7-2571-4E81-8E14-54469274C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F09D9-0BAC-44A8-B68D-9C7C1F302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40204-AA9F-4C88-8CD2-03D166DA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BD000B-C2B7-4497-9D8E-646CC7C891CB}" type="datetimeFigureOut">
              <a:rPr lang="en-US" smtClean="0"/>
              <a:t>8/19/20</a:t>
            </a:fld>
            <a:endParaRPr lang="en-US"/>
          </a:p>
        </p:txBody>
      </p:sp>
      <p:sp>
        <p:nvSpPr>
          <p:cNvPr id="6" name="Slide Number Placeholder 5">
            <a:extLst>
              <a:ext uri="{FF2B5EF4-FFF2-40B4-BE49-F238E27FC236}">
                <a16:creationId xmlns:a16="http://schemas.microsoft.com/office/drawing/2014/main" id="{58C5DB37-19F2-4952-8C72-795114B5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28C49-9EDE-44C4-9801-93E43072D9B9}" type="slidenum">
              <a:rPr lang="en-US" smtClean="0"/>
              <a:t>‹#›</a:t>
            </a:fld>
            <a:endParaRPr lang="en-US"/>
          </a:p>
        </p:txBody>
      </p:sp>
    </p:spTree>
    <p:extLst>
      <p:ext uri="{BB962C8B-B14F-4D97-AF65-F5344CB8AC3E}">
        <p14:creationId xmlns:p14="http://schemas.microsoft.com/office/powerpoint/2010/main" val="3787734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23.jpeg"/><Relationship Id="rId7" Type="http://schemas.openxmlformats.org/officeDocument/2006/relationships/hyperlink" Target="https://www.raffaelechiatto.com/attivazione-e-configurazione-di-hyper-v-in-windows-10/" TargetMode="External"/><Relationship Id="rId12" Type="http://schemas.openxmlformats.org/officeDocument/2006/relationships/hyperlink" Target="http://brunorocha.org/python/dealing-with-linked-containers-dependency-in-docker-compose.html" TargetMode="External"/><Relationship Id="rId2" Type="http://schemas.openxmlformats.org/officeDocument/2006/relationships/notesSlide" Target="../notesSlides/notesSlide4.xml"/><Relationship Id="rId16"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29.png"/><Relationship Id="rId5" Type="http://schemas.openxmlformats.org/officeDocument/2006/relationships/image" Target="../media/image25.jpeg"/><Relationship Id="rId15" Type="http://schemas.openxmlformats.org/officeDocument/2006/relationships/image" Target="../media/image32.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hyperlink" Target="https://commons.wikimedia.org/wiki/File:Kvmbanner-logo2_1.png" TargetMode="External"/><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tiff"/><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technofaq.org/posts/2019/11/keeping-the-largest-data-centres-from-overheating/" TargetMode="External"/><Relationship Id="rId3" Type="http://schemas.openxmlformats.org/officeDocument/2006/relationships/hyperlink" Target="https://ricardo-sb.blogspot.com/2017/04/la-nube-y-el-esquema-nacional-de.html" TargetMode="External"/><Relationship Id="rId7" Type="http://schemas.openxmlformats.org/officeDocument/2006/relationships/hyperlink" Target="http://e.huawei.com/en/products/cloud-computing-dc/servers/fusioncube/fusioncube-9000" TargetMode="External"/><Relationship Id="rId12" Type="http://schemas.openxmlformats.org/officeDocument/2006/relationships/image" Target="../media/image8.jpeg"/><Relationship Id="rId17" Type="http://schemas.openxmlformats.org/officeDocument/2006/relationships/hyperlink" Target="https://en.wikipedia.org/wiki/Computer_science" TargetMode="External"/><Relationship Id="rId2" Type="http://schemas.openxmlformats.org/officeDocument/2006/relationships/image" Target="../media/image3.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hyperlink" Target="https://pixabay.com/en/icons-web-development-website-design-2188729/" TargetMode="External"/><Relationship Id="rId5" Type="http://schemas.openxmlformats.org/officeDocument/2006/relationships/hyperlink" Target="https://pixabay.com/en/iot-internet-of-things-network-3337536/" TargetMode="External"/><Relationship Id="rId15" Type="http://schemas.openxmlformats.org/officeDocument/2006/relationships/hyperlink" Target="http://www.aviationcoaching.com/come-diventare-pilota-di-aerei-di-linea/"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geobrava.wordpress.com/2014/12/23/the-next-generation-software-defined-data-center-era/" TargetMode="Externa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www.aviationcoaching.com/come-diventare-pilota-di-aerei-di-linea/" TargetMode="External"/><Relationship Id="rId7" Type="http://schemas.openxmlformats.org/officeDocument/2006/relationships/hyperlink" Target="https://pixabay.com/en/database-search-database-search-icon-2797375/"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Computer_science"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hyperlink" Target="http://commons.wikimedia.org/wiki/file:aws_simple_icons_aws_cloud.svg" TargetMode="External"/><Relationship Id="rId18" Type="http://schemas.openxmlformats.org/officeDocument/2006/relationships/image" Target="../media/image11.png"/><Relationship Id="rId3" Type="http://schemas.openxmlformats.org/officeDocument/2006/relationships/image" Target="../media/image12.png"/><Relationship Id="rId21" Type="http://schemas.openxmlformats.org/officeDocument/2006/relationships/hyperlink" Target="https://en.wikipedia.org/wiki/Computer_science" TargetMode="External"/><Relationship Id="rId7" Type="http://schemas.openxmlformats.org/officeDocument/2006/relationships/hyperlink" Target="https://pixabay.com/en/iot-internet-of-things-network-3337536/" TargetMode="External"/><Relationship Id="rId12" Type="http://schemas.openxmlformats.org/officeDocument/2006/relationships/image" Target="../media/image15.png"/><Relationship Id="rId17" Type="http://schemas.openxmlformats.org/officeDocument/2006/relationships/hyperlink" Target="http://www.noobslab.com/2014/09/how-to-install-vmware-player-in.html" TargetMode="External"/><Relationship Id="rId2" Type="http://schemas.openxmlformats.org/officeDocument/2006/relationships/notesSlide" Target="../notesSlides/notesSlide1.xml"/><Relationship Id="rId16" Type="http://schemas.openxmlformats.org/officeDocument/2006/relationships/image" Target="../media/image17.jpe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wccftech.com/dev-confirms-power-microsofts-azure-cloud-explains-developers-reclutant/" TargetMode="External"/><Relationship Id="rId5" Type="http://schemas.openxmlformats.org/officeDocument/2006/relationships/hyperlink" Target="http://in5d.com/ai-technology-and-brain-mapping/" TargetMode="External"/><Relationship Id="rId15" Type="http://schemas.openxmlformats.org/officeDocument/2006/relationships/hyperlink" Target="http://www.w3.org/Mobile/planet" TargetMode="External"/><Relationship Id="rId23" Type="http://schemas.openxmlformats.org/officeDocument/2006/relationships/hyperlink" Target="http://www.aviationcoaching.com/come-diventare-pilota-di-aerei-di-linea/" TargetMode="External"/><Relationship Id="rId10" Type="http://schemas.openxmlformats.org/officeDocument/2006/relationships/image" Target="../media/image14.png"/><Relationship Id="rId19" Type="http://schemas.openxmlformats.org/officeDocument/2006/relationships/hyperlink" Target="https://pixabay.com/en/database-search-database-search-icon-2797375/" TargetMode="External"/><Relationship Id="rId4" Type="http://schemas.openxmlformats.org/officeDocument/2006/relationships/image" Target="../media/image13.jpeg"/><Relationship Id="rId9" Type="http://schemas.openxmlformats.org/officeDocument/2006/relationships/hyperlink" Target="http://e.huawei.com/en/products/cloud-computing-dc/servers/fusioncube/fusioncube-9000" TargetMode="External"/><Relationship Id="rId14" Type="http://schemas.openxmlformats.org/officeDocument/2006/relationships/image" Target="../media/image16.png"/><Relationship Id="rId2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r>
              <a:rPr lang="en-US"/>
              <a:t>Solution Trends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normAutofit/>
          </a:bodyPr>
          <a:lstStyle/>
          <a:p>
            <a:r>
              <a:rPr lang="en-US"/>
              <a:t>Futurewei IT</a:t>
            </a:r>
          </a:p>
          <a:p>
            <a:r>
              <a:rPr lang="en-US" sz="1400"/>
              <a:t>Boston Storage and Data Management Lab</a:t>
            </a:r>
          </a:p>
        </p:txBody>
      </p:sp>
    </p:spTree>
    <p:extLst>
      <p:ext uri="{BB962C8B-B14F-4D97-AF65-F5344CB8AC3E}">
        <p14:creationId xmlns:p14="http://schemas.microsoft.com/office/powerpoint/2010/main" val="126440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Virtualization and Storage</a:t>
            </a:r>
          </a:p>
        </p:txBody>
      </p:sp>
    </p:spTree>
    <p:extLst>
      <p:ext uri="{BB962C8B-B14F-4D97-AF65-F5344CB8AC3E}">
        <p14:creationId xmlns:p14="http://schemas.microsoft.com/office/powerpoint/2010/main" val="393206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79161-0B75-4359-B2D8-E78F9D08900D}"/>
              </a:ext>
            </a:extLst>
          </p:cNvPr>
          <p:cNvSpPr>
            <a:spLocks noGrp="1"/>
          </p:cNvSpPr>
          <p:nvPr>
            <p:ph type="sldNum" sz="quarter" idx="12"/>
          </p:nvPr>
        </p:nvSpPr>
        <p:spPr/>
        <p:txBody>
          <a:bodyPr/>
          <a:lstStyle/>
          <a:p>
            <a:fld id="{3B917CB5-27BD-4ECA-9D86-80D4B900A204}" type="slidenum">
              <a:rPr lang="en-US" smtClean="0"/>
              <a:pPr/>
              <a:t>11</a:t>
            </a:fld>
            <a:endParaRPr lang="en-US"/>
          </a:p>
        </p:txBody>
      </p:sp>
      <p:pic>
        <p:nvPicPr>
          <p:cNvPr id="4" name="Picture 3">
            <a:extLst>
              <a:ext uri="{FF2B5EF4-FFF2-40B4-BE49-F238E27FC236}">
                <a16:creationId xmlns:a16="http://schemas.microsoft.com/office/drawing/2014/main" id="{076A9C2F-A4A7-42A4-9518-CEF5CCC5CE3C}"/>
              </a:ext>
            </a:extLst>
          </p:cNvPr>
          <p:cNvPicPr>
            <a:picLocks noChangeAspect="1"/>
          </p:cNvPicPr>
          <p:nvPr/>
        </p:nvPicPr>
        <p:blipFill>
          <a:blip r:embed="rId2"/>
          <a:stretch>
            <a:fillRect/>
          </a:stretch>
        </p:blipFill>
        <p:spPr>
          <a:xfrm>
            <a:off x="4622286" y="3324135"/>
            <a:ext cx="7428659" cy="3052873"/>
          </a:xfrm>
          <a:prstGeom prst="rect">
            <a:avLst/>
          </a:prstGeom>
        </p:spPr>
      </p:pic>
      <p:sp>
        <p:nvSpPr>
          <p:cNvPr id="5" name="TextBox 4">
            <a:extLst>
              <a:ext uri="{FF2B5EF4-FFF2-40B4-BE49-F238E27FC236}">
                <a16:creationId xmlns:a16="http://schemas.microsoft.com/office/drawing/2014/main" id="{A193BBF7-A914-41C4-9E89-C5639277835C}"/>
              </a:ext>
            </a:extLst>
          </p:cNvPr>
          <p:cNvSpPr txBox="1"/>
          <p:nvPr/>
        </p:nvSpPr>
        <p:spPr>
          <a:xfrm rot="10800000" flipV="1">
            <a:off x="3115340" y="233054"/>
            <a:ext cx="5635256" cy="523220"/>
          </a:xfrm>
          <a:prstGeom prst="rect">
            <a:avLst/>
          </a:prstGeom>
          <a:noFill/>
        </p:spPr>
        <p:txBody>
          <a:bodyPr wrap="square" rtlCol="0">
            <a:spAutoFit/>
          </a:bodyPr>
          <a:lstStyle/>
          <a:p>
            <a:pPr algn="ctr"/>
            <a:r>
              <a:rPr lang="en-US" sz="2800"/>
              <a:t>Virtualization Market Trend</a:t>
            </a:r>
          </a:p>
        </p:txBody>
      </p:sp>
      <p:pic>
        <p:nvPicPr>
          <p:cNvPr id="6" name="Picture 5">
            <a:extLst>
              <a:ext uri="{FF2B5EF4-FFF2-40B4-BE49-F238E27FC236}">
                <a16:creationId xmlns:a16="http://schemas.microsoft.com/office/drawing/2014/main" id="{993EFFEE-7B82-4A9E-A68C-39A5A93470A1}"/>
              </a:ext>
            </a:extLst>
          </p:cNvPr>
          <p:cNvPicPr>
            <a:picLocks noChangeAspect="1"/>
          </p:cNvPicPr>
          <p:nvPr/>
        </p:nvPicPr>
        <p:blipFill>
          <a:blip r:embed="rId3"/>
          <a:stretch>
            <a:fillRect/>
          </a:stretch>
        </p:blipFill>
        <p:spPr>
          <a:xfrm>
            <a:off x="518491" y="3588648"/>
            <a:ext cx="3988017" cy="2926584"/>
          </a:xfrm>
          <a:prstGeom prst="rect">
            <a:avLst/>
          </a:prstGeom>
        </p:spPr>
      </p:pic>
      <p:sp>
        <p:nvSpPr>
          <p:cNvPr id="7" name="TextBox 6">
            <a:extLst>
              <a:ext uri="{FF2B5EF4-FFF2-40B4-BE49-F238E27FC236}">
                <a16:creationId xmlns:a16="http://schemas.microsoft.com/office/drawing/2014/main" id="{4E531263-65A0-4DB6-9A15-AEA586273289}"/>
              </a:ext>
            </a:extLst>
          </p:cNvPr>
          <p:cNvSpPr txBox="1"/>
          <p:nvPr/>
        </p:nvSpPr>
        <p:spPr>
          <a:xfrm>
            <a:off x="8237728" y="1364734"/>
            <a:ext cx="3520109" cy="1477328"/>
          </a:xfrm>
          <a:prstGeom prst="rect">
            <a:avLst/>
          </a:prstGeom>
          <a:noFill/>
        </p:spPr>
        <p:txBody>
          <a:bodyPr wrap="square" rtlCol="0">
            <a:spAutoFit/>
          </a:bodyPr>
          <a:lstStyle/>
          <a:p>
            <a:r>
              <a:rPr lang="en-US"/>
              <a:t>Huawei storage not only has extensive support for today’s major players in the full VM market, but also ready for the container and serverless trend.</a:t>
            </a:r>
          </a:p>
        </p:txBody>
      </p:sp>
      <p:graphicFrame>
        <p:nvGraphicFramePr>
          <p:cNvPr id="8" name="Diagram 7">
            <a:extLst>
              <a:ext uri="{FF2B5EF4-FFF2-40B4-BE49-F238E27FC236}">
                <a16:creationId xmlns:a16="http://schemas.microsoft.com/office/drawing/2014/main" id="{131875CB-AD26-434B-9E66-59FCB81AE42A}"/>
              </a:ext>
            </a:extLst>
          </p:cNvPr>
          <p:cNvGraphicFramePr/>
          <p:nvPr>
            <p:extLst>
              <p:ext uri="{D42A27DB-BD31-4B8C-83A1-F6EECF244321}">
                <p14:modId xmlns:p14="http://schemas.microsoft.com/office/powerpoint/2010/main" val="2504644239"/>
              </p:ext>
            </p:extLst>
          </p:nvPr>
        </p:nvGraphicFramePr>
        <p:xfrm>
          <a:off x="141055" y="908828"/>
          <a:ext cx="7854629" cy="25606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168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2FD22-1530-418E-B478-73AD7D620F55}"/>
              </a:ext>
            </a:extLst>
          </p:cNvPr>
          <p:cNvSpPr>
            <a:spLocks noGrp="1"/>
          </p:cNvSpPr>
          <p:nvPr>
            <p:ph type="sldNum" sz="quarter" idx="12"/>
          </p:nvPr>
        </p:nvSpPr>
        <p:spPr/>
        <p:txBody>
          <a:bodyPr/>
          <a:lstStyle/>
          <a:p>
            <a:fld id="{3B917CB5-27BD-4ECA-9D86-80D4B900A204}" type="slidenum">
              <a:rPr lang="en-US" smtClean="0"/>
              <a:pPr/>
              <a:t>12</a:t>
            </a:fld>
            <a:endParaRPr lang="en-US"/>
          </a:p>
        </p:txBody>
      </p:sp>
      <p:sp>
        <p:nvSpPr>
          <p:cNvPr id="4" name="TextBox 3">
            <a:extLst>
              <a:ext uri="{FF2B5EF4-FFF2-40B4-BE49-F238E27FC236}">
                <a16:creationId xmlns:a16="http://schemas.microsoft.com/office/drawing/2014/main" id="{4949D557-295C-458F-B795-D64929F21870}"/>
              </a:ext>
            </a:extLst>
          </p:cNvPr>
          <p:cNvSpPr txBox="1"/>
          <p:nvPr/>
        </p:nvSpPr>
        <p:spPr>
          <a:xfrm rot="10800000" flipV="1">
            <a:off x="3115340" y="233054"/>
            <a:ext cx="5635256" cy="523220"/>
          </a:xfrm>
          <a:prstGeom prst="rect">
            <a:avLst/>
          </a:prstGeom>
          <a:noFill/>
        </p:spPr>
        <p:txBody>
          <a:bodyPr wrap="square" rtlCol="0">
            <a:spAutoFit/>
          </a:bodyPr>
          <a:lstStyle/>
          <a:p>
            <a:pPr algn="ctr"/>
            <a:r>
              <a:rPr lang="en-US" sz="2800"/>
              <a:t>Huawei Storage &amp; Virtualization</a:t>
            </a:r>
          </a:p>
        </p:txBody>
      </p:sp>
      <p:pic>
        <p:nvPicPr>
          <p:cNvPr id="1032" name="Picture 8" descr="SODA Foundation (@sodafoundation) | Twitter">
            <a:extLst>
              <a:ext uri="{FF2B5EF4-FFF2-40B4-BE49-F238E27FC236}">
                <a16:creationId xmlns:a16="http://schemas.microsoft.com/office/drawing/2014/main" id="{34EE78E4-A6D4-451C-B8E7-18D3DDA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471" y="3034845"/>
            <a:ext cx="1110638" cy="11106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lcome to OpenSDS's documentation! — OpenSDS documentation">
            <a:extLst>
              <a:ext uri="{FF2B5EF4-FFF2-40B4-BE49-F238E27FC236}">
                <a16:creationId xmlns:a16="http://schemas.microsoft.com/office/drawing/2014/main" id="{5F4DB689-C87C-4294-B017-D87EE8008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9" y="4091513"/>
            <a:ext cx="1268170" cy="4391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etup Your Own VMware vSphere 6.5 Environment | Udemy">
            <a:extLst>
              <a:ext uri="{FF2B5EF4-FFF2-40B4-BE49-F238E27FC236}">
                <a16:creationId xmlns:a16="http://schemas.microsoft.com/office/drawing/2014/main" id="{44E2C84D-DC5A-4DF9-A04C-F4314316A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501" y="2916204"/>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drawing&#10;&#10;Description automatically generated">
            <a:extLst>
              <a:ext uri="{FF2B5EF4-FFF2-40B4-BE49-F238E27FC236}">
                <a16:creationId xmlns:a16="http://schemas.microsoft.com/office/drawing/2014/main" id="{C6D0F367-D41F-442F-BA99-DA741A30F14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71493" y="3197776"/>
            <a:ext cx="2019530" cy="1009765"/>
          </a:xfrm>
          <a:prstGeom prst="rect">
            <a:avLst/>
          </a:prstGeom>
        </p:spPr>
      </p:pic>
      <p:pic>
        <p:nvPicPr>
          <p:cNvPr id="13" name="Picture 12" descr="A picture containing building, dark, light, lit&#10;&#10;Description automatically generated">
            <a:extLst>
              <a:ext uri="{FF2B5EF4-FFF2-40B4-BE49-F238E27FC236}">
                <a16:creationId xmlns:a16="http://schemas.microsoft.com/office/drawing/2014/main" id="{2C60C9C2-33B6-4C8D-9705-2407344C079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631528" y="2703539"/>
            <a:ext cx="1199514" cy="294087"/>
          </a:xfrm>
          <a:prstGeom prst="rect">
            <a:avLst/>
          </a:prstGeom>
        </p:spPr>
      </p:pic>
      <p:grpSp>
        <p:nvGrpSpPr>
          <p:cNvPr id="14" name="Group 13">
            <a:extLst>
              <a:ext uri="{FF2B5EF4-FFF2-40B4-BE49-F238E27FC236}">
                <a16:creationId xmlns:a16="http://schemas.microsoft.com/office/drawing/2014/main" id="{0B9EB6E4-D96B-4587-B150-9612C1CC720E}"/>
              </a:ext>
            </a:extLst>
          </p:cNvPr>
          <p:cNvGrpSpPr/>
          <p:nvPr/>
        </p:nvGrpSpPr>
        <p:grpSpPr>
          <a:xfrm>
            <a:off x="858191" y="4436685"/>
            <a:ext cx="4690390" cy="2641254"/>
            <a:chOff x="1234692" y="4523935"/>
            <a:chExt cx="4690390" cy="2641254"/>
          </a:xfrm>
        </p:grpSpPr>
        <p:pic>
          <p:nvPicPr>
            <p:cNvPr id="1036" name="Picture 12" descr="Huawei Announces Solid-State SAN Capable Of 20 Million I/O ...">
              <a:extLst>
                <a:ext uri="{FF2B5EF4-FFF2-40B4-BE49-F238E27FC236}">
                  <a16:creationId xmlns:a16="http://schemas.microsoft.com/office/drawing/2014/main" id="{5F90F515-3FD0-40C2-BC36-B0BA20EC59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7020" y="4523935"/>
              <a:ext cx="3518062" cy="2641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clock, drawing&#10;&#10;Description automatically generated">
              <a:extLst>
                <a:ext uri="{FF2B5EF4-FFF2-40B4-BE49-F238E27FC236}">
                  <a16:creationId xmlns:a16="http://schemas.microsoft.com/office/drawing/2014/main" id="{D7431725-90C6-4651-9091-3B36556E0A4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009806" y="5544413"/>
              <a:ext cx="813829" cy="813829"/>
            </a:xfrm>
            <a:prstGeom prst="rect">
              <a:avLst/>
            </a:prstGeom>
          </p:spPr>
        </p:pic>
        <p:sp>
          <p:nvSpPr>
            <p:cNvPr id="11" name="TextBox 10">
              <a:extLst>
                <a:ext uri="{FF2B5EF4-FFF2-40B4-BE49-F238E27FC236}">
                  <a16:creationId xmlns:a16="http://schemas.microsoft.com/office/drawing/2014/main" id="{BC7AD6DE-32B2-4090-92F1-675F7F7588F4}"/>
                </a:ext>
              </a:extLst>
            </p:cNvPr>
            <p:cNvSpPr txBox="1"/>
            <p:nvPr/>
          </p:nvSpPr>
          <p:spPr>
            <a:xfrm>
              <a:off x="1234692" y="5306491"/>
              <a:ext cx="2048720" cy="584775"/>
            </a:xfrm>
            <a:prstGeom prst="rect">
              <a:avLst/>
            </a:prstGeom>
            <a:noFill/>
          </p:spPr>
          <p:txBody>
            <a:bodyPr wrap="square" rtlCol="0">
              <a:spAutoFit/>
            </a:bodyPr>
            <a:lstStyle/>
            <a:p>
              <a:r>
                <a:rPr lang="en-US" sz="1600" b="1"/>
                <a:t>OceanStor Dorado </a:t>
              </a:r>
            </a:p>
            <a:p>
              <a:r>
                <a:rPr lang="en-US" sz="1600" b="1"/>
                <a:t>Enterprise AFA</a:t>
              </a:r>
            </a:p>
          </p:txBody>
        </p:sp>
      </p:grpSp>
      <p:grpSp>
        <p:nvGrpSpPr>
          <p:cNvPr id="12" name="Group 11">
            <a:extLst>
              <a:ext uri="{FF2B5EF4-FFF2-40B4-BE49-F238E27FC236}">
                <a16:creationId xmlns:a16="http://schemas.microsoft.com/office/drawing/2014/main" id="{8E0AD256-C9D9-4660-9ABE-70A7F20ABB42}"/>
              </a:ext>
            </a:extLst>
          </p:cNvPr>
          <p:cNvGrpSpPr/>
          <p:nvPr/>
        </p:nvGrpSpPr>
        <p:grpSpPr>
          <a:xfrm>
            <a:off x="6486612" y="4548882"/>
            <a:ext cx="4793393" cy="2240956"/>
            <a:chOff x="5473319" y="4732018"/>
            <a:chExt cx="4793393" cy="2240956"/>
          </a:xfrm>
        </p:grpSpPr>
        <p:pic>
          <p:nvPicPr>
            <p:cNvPr id="1038" name="Picture 14" descr="OceanStor 100D Intelligent Distributed Storage — Huawei Enterprise">
              <a:extLst>
                <a:ext uri="{FF2B5EF4-FFF2-40B4-BE49-F238E27FC236}">
                  <a16:creationId xmlns:a16="http://schemas.microsoft.com/office/drawing/2014/main" id="{467FA50C-C1A0-40E2-97B6-C3A2B11495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3319" y="4732018"/>
              <a:ext cx="2984881" cy="2240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clock, drawing&#10;&#10;Description automatically generated">
              <a:extLst>
                <a:ext uri="{FF2B5EF4-FFF2-40B4-BE49-F238E27FC236}">
                  <a16:creationId xmlns:a16="http://schemas.microsoft.com/office/drawing/2014/main" id="{FB2BE83B-637C-4F50-AC73-4527A86E4B5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977918" y="5145742"/>
              <a:ext cx="813829" cy="813829"/>
            </a:xfrm>
            <a:prstGeom prst="rect">
              <a:avLst/>
            </a:prstGeom>
          </p:spPr>
        </p:pic>
        <p:sp>
          <p:nvSpPr>
            <p:cNvPr id="25" name="TextBox 24">
              <a:extLst>
                <a:ext uri="{FF2B5EF4-FFF2-40B4-BE49-F238E27FC236}">
                  <a16:creationId xmlns:a16="http://schemas.microsoft.com/office/drawing/2014/main" id="{A9C93375-7D85-436F-8956-A8C774E65E4A}"/>
                </a:ext>
              </a:extLst>
            </p:cNvPr>
            <p:cNvSpPr txBox="1"/>
            <p:nvPr/>
          </p:nvSpPr>
          <p:spPr>
            <a:xfrm>
              <a:off x="8217992" y="5291743"/>
              <a:ext cx="2048720" cy="584775"/>
            </a:xfrm>
            <a:prstGeom prst="rect">
              <a:avLst/>
            </a:prstGeom>
            <a:noFill/>
          </p:spPr>
          <p:txBody>
            <a:bodyPr wrap="square" rtlCol="0">
              <a:spAutoFit/>
            </a:bodyPr>
            <a:lstStyle/>
            <a:p>
              <a:r>
                <a:rPr lang="en-US" sz="1600" b="1"/>
                <a:t>OceanStor 100D </a:t>
              </a:r>
            </a:p>
            <a:p>
              <a:r>
                <a:rPr lang="en-US" sz="1600" b="1"/>
                <a:t>Distributed Storage</a:t>
              </a:r>
            </a:p>
          </p:txBody>
        </p:sp>
      </p:grpSp>
      <p:cxnSp>
        <p:nvCxnSpPr>
          <p:cNvPr id="16" name="Straight Connector 15">
            <a:extLst>
              <a:ext uri="{FF2B5EF4-FFF2-40B4-BE49-F238E27FC236}">
                <a16:creationId xmlns:a16="http://schemas.microsoft.com/office/drawing/2014/main" id="{4C5DA4F6-32A6-444C-BFA8-5A1508804DCA}"/>
              </a:ext>
            </a:extLst>
          </p:cNvPr>
          <p:cNvCxnSpPr/>
          <p:nvPr/>
        </p:nvCxnSpPr>
        <p:spPr>
          <a:xfrm>
            <a:off x="1090939" y="4636835"/>
            <a:ext cx="1037131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66BD52-709C-45C7-BE18-47609BAF0F39}"/>
              </a:ext>
            </a:extLst>
          </p:cNvPr>
          <p:cNvSpPr txBox="1"/>
          <p:nvPr/>
        </p:nvSpPr>
        <p:spPr>
          <a:xfrm>
            <a:off x="5056398" y="4671502"/>
            <a:ext cx="1836855" cy="1200329"/>
          </a:xfrm>
          <a:prstGeom prst="rect">
            <a:avLst/>
          </a:prstGeom>
          <a:noFill/>
        </p:spPr>
        <p:txBody>
          <a:bodyPr wrap="square" rtlCol="0">
            <a:spAutoFit/>
          </a:bodyPr>
          <a:lstStyle/>
          <a:p>
            <a:pPr algn="ctr"/>
            <a:r>
              <a:rPr lang="en-US" sz="2400" b="1">
                <a:solidFill>
                  <a:srgbClr val="0070C0"/>
                </a:solidFill>
              </a:rPr>
              <a:t>Huawei Enterprise Storage</a:t>
            </a:r>
          </a:p>
        </p:txBody>
      </p:sp>
      <p:pic>
        <p:nvPicPr>
          <p:cNvPr id="1046" name="Picture 22" descr="OpenStack - Wikipedia">
            <a:extLst>
              <a:ext uri="{FF2B5EF4-FFF2-40B4-BE49-F238E27FC236}">
                <a16:creationId xmlns:a16="http://schemas.microsoft.com/office/drawing/2014/main" id="{1D173D0D-1EBD-4E18-A812-B251DB4C12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57274" y="3433173"/>
            <a:ext cx="1620832" cy="782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Container Storage Interface (CSI)? - Architecting IT">
            <a:extLst>
              <a:ext uri="{FF2B5EF4-FFF2-40B4-BE49-F238E27FC236}">
                <a16:creationId xmlns:a16="http://schemas.microsoft.com/office/drawing/2014/main" id="{2B80489D-34FD-4633-A449-ADEC7A00A6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18736" y="3702658"/>
            <a:ext cx="1941628" cy="101075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D48EA4C5-8572-4D68-B74C-6094A32DDA58}"/>
              </a:ext>
            </a:extLst>
          </p:cNvPr>
          <p:cNvCxnSpPr/>
          <p:nvPr/>
        </p:nvCxnSpPr>
        <p:spPr>
          <a:xfrm>
            <a:off x="1090939" y="2036315"/>
            <a:ext cx="1037131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00857A-AACE-4BFC-9A7D-427B4FD79BF9}"/>
              </a:ext>
            </a:extLst>
          </p:cNvPr>
          <p:cNvSpPr txBox="1"/>
          <p:nvPr/>
        </p:nvSpPr>
        <p:spPr>
          <a:xfrm>
            <a:off x="4352859" y="2241093"/>
            <a:ext cx="3457258" cy="523220"/>
          </a:xfrm>
          <a:prstGeom prst="rect">
            <a:avLst/>
          </a:prstGeom>
          <a:noFill/>
        </p:spPr>
        <p:txBody>
          <a:bodyPr wrap="square" rtlCol="0">
            <a:spAutoFit/>
          </a:bodyPr>
          <a:lstStyle/>
          <a:p>
            <a:r>
              <a:rPr lang="en-US" sz="2800" b="1">
                <a:solidFill>
                  <a:srgbClr val="0070C0"/>
                </a:solidFill>
              </a:rPr>
              <a:t>Virtualization Layer</a:t>
            </a:r>
          </a:p>
        </p:txBody>
      </p:sp>
      <p:sp>
        <p:nvSpPr>
          <p:cNvPr id="33" name="TextBox 32">
            <a:extLst>
              <a:ext uri="{FF2B5EF4-FFF2-40B4-BE49-F238E27FC236}">
                <a16:creationId xmlns:a16="http://schemas.microsoft.com/office/drawing/2014/main" id="{758D6653-5FF4-4310-9371-140A6BE7AD9B}"/>
              </a:ext>
            </a:extLst>
          </p:cNvPr>
          <p:cNvSpPr txBox="1"/>
          <p:nvPr/>
        </p:nvSpPr>
        <p:spPr>
          <a:xfrm>
            <a:off x="4057744" y="1276587"/>
            <a:ext cx="4406306" cy="523220"/>
          </a:xfrm>
          <a:prstGeom prst="rect">
            <a:avLst/>
          </a:prstGeom>
          <a:noFill/>
        </p:spPr>
        <p:txBody>
          <a:bodyPr wrap="square" rtlCol="0">
            <a:spAutoFit/>
          </a:bodyPr>
          <a:lstStyle/>
          <a:p>
            <a:r>
              <a:rPr lang="en-US" sz="2800" b="1">
                <a:solidFill>
                  <a:srgbClr val="0070C0"/>
                </a:solidFill>
              </a:rPr>
              <a:t>Enterprise Applications</a:t>
            </a:r>
          </a:p>
        </p:txBody>
      </p:sp>
      <p:pic>
        <p:nvPicPr>
          <p:cNvPr id="1050" name="Picture 26" descr="Why OVH Managed Kubernetes? | OVHcloud Blog">
            <a:extLst>
              <a:ext uri="{FF2B5EF4-FFF2-40B4-BE49-F238E27FC236}">
                <a16:creationId xmlns:a16="http://schemas.microsoft.com/office/drawing/2014/main" id="{FC0EE5A9-C41D-461E-B06C-80DFF53109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3305" y="2703539"/>
            <a:ext cx="2030412" cy="10163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23A093F-F962-4016-A231-B799B6DA6D4B}"/>
              </a:ext>
            </a:extLst>
          </p:cNvPr>
          <p:cNvSpPr txBox="1"/>
          <p:nvPr/>
        </p:nvSpPr>
        <p:spPr>
          <a:xfrm>
            <a:off x="5127007" y="6101715"/>
            <a:ext cx="2048720" cy="338554"/>
          </a:xfrm>
          <a:prstGeom prst="rect">
            <a:avLst/>
          </a:prstGeom>
          <a:noFill/>
        </p:spPr>
        <p:txBody>
          <a:bodyPr wrap="square" rtlCol="0">
            <a:spAutoFit/>
          </a:bodyPr>
          <a:lstStyle/>
          <a:p>
            <a:r>
              <a:rPr lang="en-US" sz="1600" b="1"/>
              <a:t>Container Enabled</a:t>
            </a:r>
          </a:p>
        </p:txBody>
      </p:sp>
    </p:spTree>
    <p:extLst>
      <p:ext uri="{BB962C8B-B14F-4D97-AF65-F5344CB8AC3E}">
        <p14:creationId xmlns:p14="http://schemas.microsoft.com/office/powerpoint/2010/main" val="103145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a:xfrm>
            <a:off x="1271738" y="2734742"/>
            <a:ext cx="7432728" cy="1203582"/>
          </a:xfrm>
        </p:spPr>
        <p:txBody>
          <a:bodyPr/>
          <a:lstStyle/>
          <a:p>
            <a:r>
              <a:rPr lang="en-US" dirty="0"/>
              <a:t>Unlocking the Value of Data</a:t>
            </a:r>
          </a:p>
        </p:txBody>
      </p:sp>
    </p:spTree>
    <p:extLst>
      <p:ext uri="{BB962C8B-B14F-4D97-AF65-F5344CB8AC3E}">
        <p14:creationId xmlns:p14="http://schemas.microsoft.com/office/powerpoint/2010/main" val="784152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A321C-1F04-4C67-8D4B-56F5D45DD5D4}"/>
              </a:ext>
            </a:extLst>
          </p:cNvPr>
          <p:cNvSpPr>
            <a:spLocks noGrp="1"/>
          </p:cNvSpPr>
          <p:nvPr>
            <p:ph type="title"/>
          </p:nvPr>
        </p:nvSpPr>
        <p:spPr>
          <a:xfrm>
            <a:off x="431690" y="44442"/>
            <a:ext cx="10752513" cy="561733"/>
          </a:xfrm>
        </p:spPr>
        <p:txBody>
          <a:bodyPr/>
          <a:lstStyle/>
          <a:p>
            <a:r>
              <a:rPr lang="en-US" sz="2800" b="1" dirty="0">
                <a:latin typeface="Arial" panose="020B0604020202020204" pitchFamily="34" charset="0"/>
                <a:cs typeface="Arial" panose="020B0604020202020204" pitchFamily="34" charset="0"/>
              </a:rPr>
              <a:t>Data Is the New Oil</a:t>
            </a:r>
          </a:p>
        </p:txBody>
      </p:sp>
      <p:sp>
        <p:nvSpPr>
          <p:cNvPr id="2" name="Slide Number Placeholder 1">
            <a:extLst>
              <a:ext uri="{FF2B5EF4-FFF2-40B4-BE49-F238E27FC236}">
                <a16:creationId xmlns:a16="http://schemas.microsoft.com/office/drawing/2014/main" id="{26E87879-C089-4E4E-B826-29341A8815D4}"/>
              </a:ext>
            </a:extLst>
          </p:cNvPr>
          <p:cNvSpPr>
            <a:spLocks noGrp="1"/>
          </p:cNvSpPr>
          <p:nvPr>
            <p:ph type="sldNum" sz="quarter" idx="4294967295"/>
          </p:nvPr>
        </p:nvSpPr>
        <p:spPr>
          <a:xfrm>
            <a:off x="0" y="6602413"/>
            <a:ext cx="474663" cy="365125"/>
          </a:xfrm>
          <a:prstGeom prst="rect">
            <a:avLst/>
          </a:prstGeom>
        </p:spPr>
        <p:txBody>
          <a:bodyPr/>
          <a:lstStyle/>
          <a:p>
            <a:fld id="{3B917CB5-27BD-4ECA-9D86-80D4B900A204}" type="slidenum">
              <a:rPr lang="en-US" sz="1200" smtClean="0"/>
              <a:pPr/>
              <a:t>14</a:t>
            </a:fld>
            <a:endParaRPr lang="en-US" sz="1200" dirty="0"/>
          </a:p>
        </p:txBody>
      </p:sp>
      <p:pic>
        <p:nvPicPr>
          <p:cNvPr id="8" name="Picture 7" descr="A screenshot of a cell phone&#10;&#10;Description automatically generated">
            <a:extLst>
              <a:ext uri="{FF2B5EF4-FFF2-40B4-BE49-F238E27FC236}">
                <a16:creationId xmlns:a16="http://schemas.microsoft.com/office/drawing/2014/main" id="{ED1C1730-F4CA-4A89-A9A8-0CF6F93AF768}"/>
              </a:ext>
            </a:extLst>
          </p:cNvPr>
          <p:cNvPicPr>
            <a:picLocks noChangeAspect="1"/>
          </p:cNvPicPr>
          <p:nvPr/>
        </p:nvPicPr>
        <p:blipFill>
          <a:blip r:embed="rId2"/>
          <a:stretch>
            <a:fillRect/>
          </a:stretch>
        </p:blipFill>
        <p:spPr>
          <a:xfrm>
            <a:off x="6619982" y="372438"/>
            <a:ext cx="5383658" cy="6113124"/>
          </a:xfrm>
          <a:prstGeom prst="rect">
            <a:avLst/>
          </a:prstGeom>
        </p:spPr>
      </p:pic>
      <p:graphicFrame>
        <p:nvGraphicFramePr>
          <p:cNvPr id="9" name="Table 9">
            <a:extLst>
              <a:ext uri="{FF2B5EF4-FFF2-40B4-BE49-F238E27FC236}">
                <a16:creationId xmlns:a16="http://schemas.microsoft.com/office/drawing/2014/main" id="{92F8B9B7-1B84-40D1-9FC0-BD6DECA5314F}"/>
              </a:ext>
            </a:extLst>
          </p:cNvPr>
          <p:cNvGraphicFramePr>
            <a:graphicFrameLocks noGrp="1"/>
          </p:cNvGraphicFramePr>
          <p:nvPr/>
        </p:nvGraphicFramePr>
        <p:xfrm>
          <a:off x="164387" y="3974146"/>
          <a:ext cx="6280422" cy="2183430"/>
        </p:xfrm>
        <a:graphic>
          <a:graphicData uri="http://schemas.openxmlformats.org/drawingml/2006/table">
            <a:tbl>
              <a:tblPr firstRow="1" bandRow="1">
                <a:tableStyleId>{5C22544A-7EE6-4342-B048-85BDC9FD1C3A}</a:tableStyleId>
              </a:tblPr>
              <a:tblGrid>
                <a:gridCol w="2126750">
                  <a:extLst>
                    <a:ext uri="{9D8B030D-6E8A-4147-A177-3AD203B41FA5}">
                      <a16:colId xmlns:a16="http://schemas.microsoft.com/office/drawing/2014/main" val="680328295"/>
                    </a:ext>
                  </a:extLst>
                </a:gridCol>
                <a:gridCol w="2229492">
                  <a:extLst>
                    <a:ext uri="{9D8B030D-6E8A-4147-A177-3AD203B41FA5}">
                      <a16:colId xmlns:a16="http://schemas.microsoft.com/office/drawing/2014/main" val="2207161096"/>
                    </a:ext>
                  </a:extLst>
                </a:gridCol>
                <a:gridCol w="1924180">
                  <a:extLst>
                    <a:ext uri="{9D8B030D-6E8A-4147-A177-3AD203B41FA5}">
                      <a16:colId xmlns:a16="http://schemas.microsoft.com/office/drawing/2014/main" val="343963268"/>
                    </a:ext>
                  </a:extLst>
                </a:gridCol>
              </a:tblGrid>
              <a:tr h="628950">
                <a:tc>
                  <a:txBody>
                    <a:bodyPr/>
                    <a:lstStyle/>
                    <a:p>
                      <a:pPr algn="ctr"/>
                      <a:r>
                        <a:rPr lang="en-US" sz="1400" dirty="0"/>
                        <a:t>Top Line</a:t>
                      </a:r>
                    </a:p>
                    <a:p>
                      <a:pPr algn="ctr"/>
                      <a:r>
                        <a:rPr lang="en-US" sz="1200" dirty="0"/>
                        <a:t>(Supporting Growth)</a:t>
                      </a:r>
                    </a:p>
                  </a:txBody>
                  <a:tcPr/>
                </a:tc>
                <a:tc>
                  <a:txBody>
                    <a:bodyPr/>
                    <a:lstStyle/>
                    <a:p>
                      <a:pPr algn="ctr"/>
                      <a:r>
                        <a:rPr lang="en-US" sz="1400" dirty="0"/>
                        <a:t>Bottom Line</a:t>
                      </a:r>
                    </a:p>
                    <a:p>
                      <a:pPr algn="ctr"/>
                      <a:r>
                        <a:rPr lang="en-US" sz="1200" dirty="0"/>
                        <a:t>(Reducing Costs)</a:t>
                      </a:r>
                    </a:p>
                  </a:txBody>
                  <a:tcPr/>
                </a:tc>
                <a:tc>
                  <a:txBody>
                    <a:bodyPr/>
                    <a:lstStyle/>
                    <a:p>
                      <a:pPr algn="ctr"/>
                      <a:r>
                        <a:rPr lang="en-US" sz="1400" dirty="0"/>
                        <a:t>New Business Models</a:t>
                      </a:r>
                    </a:p>
                  </a:txBody>
                  <a:tcPr/>
                </a:tc>
                <a:extLst>
                  <a:ext uri="{0D108BD9-81ED-4DB2-BD59-A6C34878D82A}">
                    <a16:rowId xmlns:a16="http://schemas.microsoft.com/office/drawing/2014/main" val="3074514678"/>
                  </a:ext>
                </a:extLst>
              </a:tr>
              <a:tr h="1510028">
                <a:tc>
                  <a:txBody>
                    <a:bodyPr/>
                    <a:lstStyle/>
                    <a:p>
                      <a:r>
                        <a:rPr lang="en-US" sz="1400" dirty="0"/>
                        <a:t>Cross- and up-sell</a:t>
                      </a:r>
                    </a:p>
                    <a:p>
                      <a:r>
                        <a:rPr lang="en-US" sz="1400" dirty="0"/>
                        <a:t>Churn prevention</a:t>
                      </a:r>
                    </a:p>
                    <a:p>
                      <a:r>
                        <a:rPr lang="en-US" sz="1400" dirty="0"/>
                        <a:t>Pricing</a:t>
                      </a:r>
                    </a:p>
                    <a:p>
                      <a:r>
                        <a:rPr lang="en-US" sz="1400" dirty="0"/>
                        <a:t>Stock and replenishment</a:t>
                      </a:r>
                    </a:p>
                    <a:p>
                      <a:r>
                        <a:rPr lang="en-US" sz="1400" dirty="0"/>
                        <a:t>Promotion</a:t>
                      </a:r>
                    </a:p>
                    <a:p>
                      <a:r>
                        <a:rPr lang="en-US" sz="1400" dirty="0"/>
                        <a:t>Productivity</a:t>
                      </a:r>
                    </a:p>
                    <a:p>
                      <a:endParaRPr lang="en-US" sz="1200" dirty="0"/>
                    </a:p>
                  </a:txBody>
                  <a:tcPr/>
                </a:tc>
                <a:tc>
                  <a:txBody>
                    <a:bodyPr/>
                    <a:lstStyle/>
                    <a:p>
                      <a:r>
                        <a:rPr lang="en-US" sz="1400" dirty="0"/>
                        <a:t>Predictive maintenance</a:t>
                      </a:r>
                    </a:p>
                    <a:p>
                      <a:r>
                        <a:rPr lang="en-US" sz="1400" dirty="0"/>
                        <a:t>Marketing spend</a:t>
                      </a:r>
                    </a:p>
                    <a:p>
                      <a:r>
                        <a:rPr lang="en-US" sz="1400" dirty="0"/>
                        <a:t>Fraud prevention</a:t>
                      </a:r>
                    </a:p>
                    <a:p>
                      <a:r>
                        <a:rPr lang="en-US" sz="1400" dirty="0"/>
                        <a:t>Bad-debt management</a:t>
                      </a:r>
                    </a:p>
                    <a:p>
                      <a:r>
                        <a:rPr lang="en-US" sz="1400" dirty="0"/>
                        <a:t>Workforce planning</a:t>
                      </a:r>
                    </a:p>
                    <a:p>
                      <a:r>
                        <a:rPr lang="en-US" sz="1400" dirty="0"/>
                        <a:t>Supply chain management</a:t>
                      </a:r>
                    </a:p>
                  </a:txBody>
                  <a:tcPr/>
                </a:tc>
                <a:tc>
                  <a:txBody>
                    <a:bodyPr/>
                    <a:lstStyle/>
                    <a:p>
                      <a:r>
                        <a:rPr lang="en-US" sz="1400" dirty="0"/>
                        <a:t>Data as a service</a:t>
                      </a:r>
                    </a:p>
                    <a:p>
                      <a:r>
                        <a:rPr lang="en-US" sz="1400" dirty="0"/>
                        <a:t>Insight as a service</a:t>
                      </a:r>
                    </a:p>
                    <a:p>
                      <a:r>
                        <a:rPr lang="en-US" sz="1400" dirty="0"/>
                        <a:t>Data brokerage</a:t>
                      </a:r>
                    </a:p>
                    <a:p>
                      <a:r>
                        <a:rPr lang="en-US" sz="1400" dirty="0"/>
                        <a:t>Information mediation</a:t>
                      </a:r>
                    </a:p>
                    <a:p>
                      <a:r>
                        <a:rPr lang="en-US" sz="1400" dirty="0"/>
                        <a:t>Data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Data tools</a:t>
                      </a:r>
                    </a:p>
                    <a:p>
                      <a:endParaRPr lang="en-US" sz="1200" dirty="0"/>
                    </a:p>
                  </a:txBody>
                  <a:tcPr/>
                </a:tc>
                <a:extLst>
                  <a:ext uri="{0D108BD9-81ED-4DB2-BD59-A6C34878D82A}">
                    <a16:rowId xmlns:a16="http://schemas.microsoft.com/office/drawing/2014/main" val="2737903674"/>
                  </a:ext>
                </a:extLst>
              </a:tr>
            </a:tbl>
          </a:graphicData>
        </a:graphic>
      </p:graphicFrame>
      <p:sp>
        <p:nvSpPr>
          <p:cNvPr id="13" name="TextBox 12">
            <a:extLst>
              <a:ext uri="{FF2B5EF4-FFF2-40B4-BE49-F238E27FC236}">
                <a16:creationId xmlns:a16="http://schemas.microsoft.com/office/drawing/2014/main" id="{3B7F499F-A942-463D-B429-8D4BD39B51EB}"/>
              </a:ext>
            </a:extLst>
          </p:cNvPr>
          <p:cNvSpPr txBox="1"/>
          <p:nvPr/>
        </p:nvSpPr>
        <p:spPr>
          <a:xfrm>
            <a:off x="2489086" y="3588549"/>
            <a:ext cx="1631024" cy="369332"/>
          </a:xfrm>
          <a:prstGeom prst="rect">
            <a:avLst/>
          </a:prstGeom>
          <a:noFill/>
        </p:spPr>
        <p:txBody>
          <a:bodyPr wrap="none" rtlCol="0">
            <a:spAutoFit/>
          </a:bodyPr>
          <a:lstStyle/>
          <a:p>
            <a:r>
              <a:rPr lang="en-US" b="1" dirty="0"/>
              <a:t>Data Use Cases</a:t>
            </a:r>
          </a:p>
        </p:txBody>
      </p:sp>
      <p:sp>
        <p:nvSpPr>
          <p:cNvPr id="14" name="TextBox 13">
            <a:extLst>
              <a:ext uri="{FF2B5EF4-FFF2-40B4-BE49-F238E27FC236}">
                <a16:creationId xmlns:a16="http://schemas.microsoft.com/office/drawing/2014/main" id="{57B54F49-200C-41A5-B4D2-9221B704B458}"/>
              </a:ext>
            </a:extLst>
          </p:cNvPr>
          <p:cNvSpPr txBox="1"/>
          <p:nvPr/>
        </p:nvSpPr>
        <p:spPr>
          <a:xfrm>
            <a:off x="8052331" y="67559"/>
            <a:ext cx="2518959" cy="369332"/>
          </a:xfrm>
          <a:prstGeom prst="rect">
            <a:avLst/>
          </a:prstGeom>
          <a:noFill/>
        </p:spPr>
        <p:txBody>
          <a:bodyPr wrap="none" rtlCol="0">
            <a:spAutoFit/>
          </a:bodyPr>
          <a:lstStyle/>
          <a:p>
            <a:r>
              <a:rPr lang="en-US" b="1" dirty="0"/>
              <a:t>Turning Data Into Value</a:t>
            </a:r>
          </a:p>
        </p:txBody>
      </p:sp>
      <p:sp>
        <p:nvSpPr>
          <p:cNvPr id="12" name="TextBox 11">
            <a:extLst>
              <a:ext uri="{FF2B5EF4-FFF2-40B4-BE49-F238E27FC236}">
                <a16:creationId xmlns:a16="http://schemas.microsoft.com/office/drawing/2014/main" id="{0F7A729B-6649-44C8-A42A-018ED5D419AB}"/>
              </a:ext>
            </a:extLst>
          </p:cNvPr>
          <p:cNvSpPr txBox="1"/>
          <p:nvPr/>
        </p:nvSpPr>
        <p:spPr>
          <a:xfrm>
            <a:off x="7027524" y="6415643"/>
            <a:ext cx="1683474" cy="246221"/>
          </a:xfrm>
          <a:prstGeom prst="rect">
            <a:avLst/>
          </a:prstGeom>
          <a:noFill/>
        </p:spPr>
        <p:txBody>
          <a:bodyPr wrap="none" rtlCol="0">
            <a:spAutoFit/>
          </a:bodyPr>
          <a:lstStyle/>
          <a:p>
            <a:r>
              <a:rPr lang="en-US" sz="1000" dirty="0">
                <a:solidFill>
                  <a:schemeClr val="bg1">
                    <a:lumMod val="65000"/>
                  </a:schemeClr>
                </a:solidFill>
              </a:rPr>
              <a:t>Source: </a:t>
            </a:r>
            <a:r>
              <a:rPr lang="en-US" sz="1000" dirty="0" err="1">
                <a:solidFill>
                  <a:schemeClr val="bg1">
                    <a:lumMod val="65000"/>
                  </a:schemeClr>
                </a:solidFill>
              </a:rPr>
              <a:t>McKinsey&amp;Company</a:t>
            </a:r>
            <a:endParaRPr lang="en-US" sz="1000" dirty="0">
              <a:solidFill>
                <a:schemeClr val="bg1">
                  <a:lumMod val="65000"/>
                </a:schemeClr>
              </a:solidFill>
            </a:endParaRPr>
          </a:p>
        </p:txBody>
      </p:sp>
      <p:grpSp>
        <p:nvGrpSpPr>
          <p:cNvPr id="16" name="Group 15">
            <a:extLst>
              <a:ext uri="{FF2B5EF4-FFF2-40B4-BE49-F238E27FC236}">
                <a16:creationId xmlns:a16="http://schemas.microsoft.com/office/drawing/2014/main" id="{F0526D98-1FC9-4AD6-AC56-6BC74E6039FC}"/>
              </a:ext>
            </a:extLst>
          </p:cNvPr>
          <p:cNvGrpSpPr/>
          <p:nvPr/>
        </p:nvGrpSpPr>
        <p:grpSpPr>
          <a:xfrm>
            <a:off x="597358" y="958001"/>
            <a:ext cx="5414480" cy="2134519"/>
            <a:chOff x="597358" y="1060741"/>
            <a:chExt cx="5414480" cy="2134519"/>
          </a:xfrm>
        </p:grpSpPr>
        <p:pic>
          <p:nvPicPr>
            <p:cNvPr id="1026" name="Picture 2" descr="IDC Datasphere growth">
              <a:extLst>
                <a:ext uri="{FF2B5EF4-FFF2-40B4-BE49-F238E27FC236}">
                  <a16:creationId xmlns:a16="http://schemas.microsoft.com/office/drawing/2014/main" id="{60AB9678-744C-4975-9CCF-A160B17A8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8" y="1060741"/>
              <a:ext cx="5414480" cy="213451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5054D95-91E1-4F3F-AE46-50342650B48F}"/>
                </a:ext>
              </a:extLst>
            </p:cNvPr>
            <p:cNvSpPr/>
            <p:nvPr/>
          </p:nvSpPr>
          <p:spPr>
            <a:xfrm>
              <a:off x="2116476" y="1103617"/>
              <a:ext cx="2414427" cy="201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949E26A-1BF4-4BDA-B6EB-52E2F611526A}"/>
              </a:ext>
            </a:extLst>
          </p:cNvPr>
          <p:cNvSpPr txBox="1"/>
          <p:nvPr/>
        </p:nvSpPr>
        <p:spPr>
          <a:xfrm>
            <a:off x="1654980" y="795929"/>
            <a:ext cx="3299237" cy="369332"/>
          </a:xfrm>
          <a:prstGeom prst="rect">
            <a:avLst/>
          </a:prstGeom>
          <a:noFill/>
        </p:spPr>
        <p:txBody>
          <a:bodyPr wrap="none" rtlCol="0">
            <a:spAutoFit/>
          </a:bodyPr>
          <a:lstStyle/>
          <a:p>
            <a:r>
              <a:rPr lang="en-US" b="1" dirty="0"/>
              <a:t>The Continued Explosion of Data</a:t>
            </a:r>
          </a:p>
        </p:txBody>
      </p:sp>
    </p:spTree>
    <p:extLst>
      <p:ext uri="{BB962C8B-B14F-4D97-AF65-F5344CB8AC3E}">
        <p14:creationId xmlns:p14="http://schemas.microsoft.com/office/powerpoint/2010/main" val="2844300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A321C-1F04-4C67-8D4B-56F5D45DD5D4}"/>
              </a:ext>
            </a:extLst>
          </p:cNvPr>
          <p:cNvSpPr>
            <a:spLocks noGrp="1"/>
          </p:cNvSpPr>
          <p:nvPr>
            <p:ph type="title"/>
          </p:nvPr>
        </p:nvSpPr>
        <p:spPr>
          <a:xfrm>
            <a:off x="431690" y="44442"/>
            <a:ext cx="10752513" cy="561733"/>
          </a:xfrm>
        </p:spPr>
        <p:txBody>
          <a:bodyPr/>
          <a:lstStyle/>
          <a:p>
            <a:r>
              <a:rPr lang="en-US" sz="2800" b="1" dirty="0">
                <a:latin typeface="Arial" panose="020B0604020202020204" pitchFamily="34" charset="0"/>
                <a:cs typeface="Arial" panose="020B0604020202020204" pitchFamily="34" charset="0"/>
              </a:rPr>
              <a:t>Challenge: Heterogeneous and Siloed Data</a:t>
            </a:r>
          </a:p>
        </p:txBody>
      </p:sp>
      <p:sp>
        <p:nvSpPr>
          <p:cNvPr id="2" name="Slide Number Placeholder 1">
            <a:extLst>
              <a:ext uri="{FF2B5EF4-FFF2-40B4-BE49-F238E27FC236}">
                <a16:creationId xmlns:a16="http://schemas.microsoft.com/office/drawing/2014/main" id="{26E87879-C089-4E4E-B826-29341A8815D4}"/>
              </a:ext>
            </a:extLst>
          </p:cNvPr>
          <p:cNvSpPr>
            <a:spLocks noGrp="1"/>
          </p:cNvSpPr>
          <p:nvPr>
            <p:ph type="sldNum" sz="quarter" idx="4294967295"/>
          </p:nvPr>
        </p:nvSpPr>
        <p:spPr>
          <a:xfrm>
            <a:off x="0" y="6602413"/>
            <a:ext cx="474663" cy="365125"/>
          </a:xfrm>
          <a:prstGeom prst="rect">
            <a:avLst/>
          </a:prstGeom>
        </p:spPr>
        <p:txBody>
          <a:bodyPr/>
          <a:lstStyle/>
          <a:p>
            <a:fld id="{3B917CB5-27BD-4ECA-9D86-80D4B900A204}" type="slidenum">
              <a:rPr lang="en-US" sz="1200" smtClean="0"/>
              <a:pPr/>
              <a:t>15</a:t>
            </a:fld>
            <a:endParaRPr lang="en-US" sz="1200" dirty="0"/>
          </a:p>
        </p:txBody>
      </p:sp>
      <p:sp>
        <p:nvSpPr>
          <p:cNvPr id="17" name="Content Placeholder 1">
            <a:extLst>
              <a:ext uri="{FF2B5EF4-FFF2-40B4-BE49-F238E27FC236}">
                <a16:creationId xmlns:a16="http://schemas.microsoft.com/office/drawing/2014/main" id="{CFA4CFCA-D33E-48A3-A332-BBA3E825B71B}"/>
              </a:ext>
            </a:extLst>
          </p:cNvPr>
          <p:cNvSpPr>
            <a:spLocks noGrp="1"/>
          </p:cNvSpPr>
          <p:nvPr>
            <p:ph idx="1"/>
          </p:nvPr>
        </p:nvSpPr>
        <p:spPr>
          <a:xfrm>
            <a:off x="431690" y="1174045"/>
            <a:ext cx="11196299" cy="1235359"/>
          </a:xfrm>
        </p:spPr>
        <p:txBody>
          <a:bodyPr>
            <a:normAutofit/>
          </a:bodyPr>
          <a:lstStyle/>
          <a:p>
            <a:pPr marL="274320" lvl="1" indent="-182880" hangingPunct="0">
              <a:lnSpc>
                <a:spcPct val="100000"/>
              </a:lnSpc>
              <a:spcBef>
                <a:spcPts val="600"/>
              </a:spcBef>
              <a:buClr>
                <a:srgbClr val="C00000"/>
              </a:buClr>
              <a:buSzPct val="100000"/>
              <a:buFont typeface="Wingdings" panose="05000000000000000000" pitchFamily="2" charset="2"/>
              <a:buChar char="§"/>
              <a:defRPr sz="1600" b="0">
                <a:latin typeface="+mn-lt"/>
                <a:ea typeface="+mn-ea"/>
                <a:cs typeface="+mn-cs"/>
                <a:sym typeface="Arial"/>
              </a:defRPr>
            </a:pPr>
            <a:r>
              <a:rPr lang="en-US" sz="2000" kern="0" dirty="0">
                <a:cs typeface="Arial" panose="020B0604020202020204" pitchFamily="34" charset="0"/>
                <a:sym typeface="Arial"/>
              </a:rPr>
              <a:t>80% of companies report a high or moderate degree of data silos</a:t>
            </a:r>
            <a:r>
              <a:rPr lang="en-US" sz="2000" i="1" dirty="0"/>
              <a:t> </a:t>
            </a:r>
            <a:r>
              <a:rPr lang="en-US" sz="2000" dirty="0"/>
              <a:t>(CompTIA)</a:t>
            </a:r>
          </a:p>
          <a:p>
            <a:pPr marL="274320" lvl="1" indent="-182880" hangingPunct="0">
              <a:lnSpc>
                <a:spcPct val="100000"/>
              </a:lnSpc>
              <a:spcBef>
                <a:spcPts val="600"/>
              </a:spcBef>
              <a:buClr>
                <a:srgbClr val="C00000"/>
              </a:buClr>
              <a:buSzPct val="100000"/>
              <a:buFont typeface="Wingdings" panose="05000000000000000000" pitchFamily="2" charset="2"/>
              <a:buChar char="§"/>
              <a:defRPr sz="1600" b="0">
                <a:latin typeface="+mn-lt"/>
                <a:ea typeface="+mn-ea"/>
                <a:cs typeface="+mn-cs"/>
                <a:sym typeface="Arial"/>
              </a:defRPr>
            </a:pPr>
            <a:r>
              <a:rPr lang="en-US" sz="1999" dirty="0">
                <a:solidFill>
                  <a:srgbClr val="000000"/>
                </a:solidFill>
                <a:ea typeface="ＭＳ Ｐゴシック" pitchFamily="34" charset="-128"/>
                <a:cs typeface="Arial" pitchFamily="34" charset="0"/>
              </a:rPr>
              <a:t>70% of time spent on data-related projects is spent identifying, cleansing, and integrating data (IBM)</a:t>
            </a:r>
          </a:p>
          <a:p>
            <a:pPr marL="274320" lvl="1" indent="-182880" hangingPunct="0">
              <a:lnSpc>
                <a:spcPct val="100000"/>
              </a:lnSpc>
              <a:spcBef>
                <a:spcPts val="600"/>
              </a:spcBef>
              <a:buClr>
                <a:srgbClr val="C00000"/>
              </a:buClr>
              <a:buSzPct val="100000"/>
              <a:buFont typeface="Wingdings" panose="05000000000000000000" pitchFamily="2" charset="2"/>
              <a:buChar char="§"/>
              <a:defRPr sz="1600" b="0">
                <a:latin typeface="+mn-lt"/>
                <a:ea typeface="+mn-ea"/>
                <a:cs typeface="+mn-cs"/>
                <a:sym typeface="Arial"/>
              </a:defRPr>
            </a:pPr>
            <a:r>
              <a:rPr lang="en-US" sz="1999" dirty="0">
                <a:solidFill>
                  <a:srgbClr val="000000"/>
                </a:solidFill>
                <a:ea typeface="ＭＳ Ｐゴシック" pitchFamily="34" charset="-128"/>
                <a:cs typeface="Arial" pitchFamily="34" charset="0"/>
              </a:rPr>
              <a:t>Existing data integration tools fall short of meeting the enterprise needs in a big data era</a:t>
            </a:r>
          </a:p>
          <a:p>
            <a:pPr marL="457200" lvl="1"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endParaRPr lang="en-US" sz="2000" dirty="0"/>
          </a:p>
          <a:p>
            <a:pPr marL="457200" lvl="1"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endParaRPr lang="en-US" sz="2000" dirty="0"/>
          </a:p>
          <a:p>
            <a:pPr marL="914400" lvl="2" indent="-457200" hangingPunct="0">
              <a:lnSpc>
                <a:spcPct val="100000"/>
              </a:lnSpc>
              <a:spcBef>
                <a:spcPts val="600"/>
              </a:spcBef>
              <a:spcAft>
                <a:spcPts val="600"/>
              </a:spcAft>
              <a:buClr>
                <a:srgbClr val="C00000"/>
              </a:buClr>
              <a:buSzPct val="100000"/>
              <a:buFont typeface="Wingdings" panose="05000000000000000000" pitchFamily="2" charset="2"/>
              <a:buChar char="§"/>
              <a:defRPr sz="1600" b="0">
                <a:latin typeface="+mn-lt"/>
                <a:ea typeface="+mn-ea"/>
                <a:cs typeface="+mn-cs"/>
                <a:sym typeface="Arial"/>
              </a:defRPr>
            </a:pPr>
            <a:endParaRPr lang="en-US" sz="1200" dirty="0">
              <a:sym typeface="Arial"/>
            </a:endParaRPr>
          </a:p>
        </p:txBody>
      </p:sp>
      <p:pic>
        <p:nvPicPr>
          <p:cNvPr id="18" name="Picture 17">
            <a:extLst>
              <a:ext uri="{FF2B5EF4-FFF2-40B4-BE49-F238E27FC236}">
                <a16:creationId xmlns:a16="http://schemas.microsoft.com/office/drawing/2014/main" id="{A7F34EC3-9D6C-4988-86B9-A141A472A87A}"/>
              </a:ext>
            </a:extLst>
          </p:cNvPr>
          <p:cNvPicPr>
            <a:picLocks noChangeAspect="1"/>
          </p:cNvPicPr>
          <p:nvPr/>
        </p:nvPicPr>
        <p:blipFill>
          <a:blip r:embed="rId2"/>
          <a:stretch>
            <a:fillRect/>
          </a:stretch>
        </p:blipFill>
        <p:spPr>
          <a:xfrm>
            <a:off x="3766539" y="3171515"/>
            <a:ext cx="4467849" cy="2953162"/>
          </a:xfrm>
          <a:prstGeom prst="rect">
            <a:avLst/>
          </a:prstGeom>
        </p:spPr>
      </p:pic>
      <p:sp>
        <p:nvSpPr>
          <p:cNvPr id="19" name="TextBox 18">
            <a:extLst>
              <a:ext uri="{FF2B5EF4-FFF2-40B4-BE49-F238E27FC236}">
                <a16:creationId xmlns:a16="http://schemas.microsoft.com/office/drawing/2014/main" id="{40C36378-3B6B-45A3-8294-0983E41CB285}"/>
              </a:ext>
            </a:extLst>
          </p:cNvPr>
          <p:cNvSpPr txBox="1"/>
          <p:nvPr/>
        </p:nvSpPr>
        <p:spPr>
          <a:xfrm>
            <a:off x="2337312" y="2651736"/>
            <a:ext cx="73112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sym typeface="Arial"/>
              </a:rPr>
              <a:t>The Four V’s of big data makes data integration difficult</a:t>
            </a:r>
            <a:endPar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9E03702-F9ED-4AE4-AFA5-0D346D32358F}"/>
              </a:ext>
            </a:extLst>
          </p:cNvPr>
          <p:cNvSpPr/>
          <p:nvPr/>
        </p:nvSpPr>
        <p:spPr>
          <a:xfrm>
            <a:off x="5215716" y="3890643"/>
            <a:ext cx="1554480" cy="1554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Big Data</a:t>
            </a:r>
          </a:p>
        </p:txBody>
      </p:sp>
      <p:sp>
        <p:nvSpPr>
          <p:cNvPr id="21" name="TextBox 20">
            <a:extLst>
              <a:ext uri="{FF2B5EF4-FFF2-40B4-BE49-F238E27FC236}">
                <a16:creationId xmlns:a16="http://schemas.microsoft.com/office/drawing/2014/main" id="{3CD66DE4-B84E-4E47-B2DE-013186620D0A}"/>
              </a:ext>
            </a:extLst>
          </p:cNvPr>
          <p:cNvSpPr txBox="1"/>
          <p:nvPr/>
        </p:nvSpPr>
        <p:spPr>
          <a:xfrm>
            <a:off x="339582" y="3567476"/>
            <a:ext cx="337099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175 Zettabytes of data will be generated annually by 2025 (IDC)</a:t>
            </a:r>
          </a:p>
        </p:txBody>
      </p:sp>
      <p:sp>
        <p:nvSpPr>
          <p:cNvPr id="22" name="TextBox 21">
            <a:extLst>
              <a:ext uri="{FF2B5EF4-FFF2-40B4-BE49-F238E27FC236}">
                <a16:creationId xmlns:a16="http://schemas.microsoft.com/office/drawing/2014/main" id="{1634DFDC-F429-42AA-9DE0-919F82E2A5A3}"/>
              </a:ext>
            </a:extLst>
          </p:cNvPr>
          <p:cNvSpPr txBox="1"/>
          <p:nvPr/>
        </p:nvSpPr>
        <p:spPr>
          <a:xfrm>
            <a:off x="218362" y="5121957"/>
            <a:ext cx="349221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sym typeface="Arial"/>
              </a:rPr>
              <a:t>Unstructured data makes up 80%+ of enterprise data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sym typeface="Arial"/>
              </a:rPr>
              <a:t>Datamation</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sym typeface="Arial"/>
              </a:rPr>
              <a:t>) </a:t>
            </a:r>
          </a:p>
        </p:txBody>
      </p:sp>
      <p:sp>
        <p:nvSpPr>
          <p:cNvPr id="23" name="TextBox 22">
            <a:extLst>
              <a:ext uri="{FF2B5EF4-FFF2-40B4-BE49-F238E27FC236}">
                <a16:creationId xmlns:a16="http://schemas.microsoft.com/office/drawing/2014/main" id="{B46B71F4-8C3F-4434-9072-94B13EE4F37E}"/>
              </a:ext>
            </a:extLst>
          </p:cNvPr>
          <p:cNvSpPr txBox="1"/>
          <p:nvPr/>
        </p:nvSpPr>
        <p:spPr>
          <a:xfrm>
            <a:off x="8219373" y="3567476"/>
            <a:ext cx="38470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1.7 MB of data is created for every person on earth every second (DOMO)</a:t>
            </a:r>
          </a:p>
        </p:txBody>
      </p:sp>
      <p:sp>
        <p:nvSpPr>
          <p:cNvPr id="24" name="TextBox 23">
            <a:extLst>
              <a:ext uri="{FF2B5EF4-FFF2-40B4-BE49-F238E27FC236}">
                <a16:creationId xmlns:a16="http://schemas.microsoft.com/office/drawing/2014/main" id="{539126AD-8ECE-48AB-B0DB-A98A0CAC0FFD}"/>
              </a:ext>
            </a:extLst>
          </p:cNvPr>
          <p:cNvSpPr txBox="1"/>
          <p:nvPr/>
        </p:nvSpPr>
        <p:spPr>
          <a:xfrm>
            <a:off x="8249403" y="5121957"/>
            <a:ext cx="34922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sym typeface="Arial"/>
              </a:rPr>
              <a:t>Only 3% of enterprise data meets basic quality standards (HBR)</a:t>
            </a:r>
          </a:p>
        </p:txBody>
      </p:sp>
    </p:spTree>
    <p:extLst>
      <p:ext uri="{BB962C8B-B14F-4D97-AF65-F5344CB8AC3E}">
        <p14:creationId xmlns:p14="http://schemas.microsoft.com/office/powerpoint/2010/main" val="13559989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A321C-1F04-4C67-8D4B-56F5D45DD5D4}"/>
              </a:ext>
            </a:extLst>
          </p:cNvPr>
          <p:cNvSpPr>
            <a:spLocks noGrp="1"/>
          </p:cNvSpPr>
          <p:nvPr>
            <p:ph type="title"/>
          </p:nvPr>
        </p:nvSpPr>
        <p:spPr>
          <a:xfrm>
            <a:off x="431690" y="44442"/>
            <a:ext cx="10752513" cy="561733"/>
          </a:xfrm>
        </p:spPr>
        <p:txBody>
          <a:bodyPr/>
          <a:lstStyle/>
          <a:p>
            <a:r>
              <a:rPr lang="en-US" sz="2800" b="1" dirty="0">
                <a:latin typeface="Arial" panose="020B0604020202020204" pitchFamily="34" charset="0"/>
                <a:cs typeface="Arial" panose="020B0604020202020204" pitchFamily="34" charset="0"/>
              </a:rPr>
              <a:t>Challenge: Overwhelming Data Tools</a:t>
            </a:r>
          </a:p>
        </p:txBody>
      </p:sp>
      <p:sp>
        <p:nvSpPr>
          <p:cNvPr id="2" name="Slide Number Placeholder 1">
            <a:extLst>
              <a:ext uri="{FF2B5EF4-FFF2-40B4-BE49-F238E27FC236}">
                <a16:creationId xmlns:a16="http://schemas.microsoft.com/office/drawing/2014/main" id="{26E87879-C089-4E4E-B826-29341A8815D4}"/>
              </a:ext>
            </a:extLst>
          </p:cNvPr>
          <p:cNvSpPr>
            <a:spLocks noGrp="1"/>
          </p:cNvSpPr>
          <p:nvPr>
            <p:ph type="sldNum" sz="quarter" idx="4294967295"/>
          </p:nvPr>
        </p:nvSpPr>
        <p:spPr>
          <a:xfrm>
            <a:off x="0" y="6602413"/>
            <a:ext cx="474663" cy="365125"/>
          </a:xfrm>
          <a:prstGeom prst="rect">
            <a:avLst/>
          </a:prstGeom>
        </p:spPr>
        <p:txBody>
          <a:bodyPr/>
          <a:lstStyle/>
          <a:p>
            <a:fld id="{3B917CB5-27BD-4ECA-9D86-80D4B900A204}" type="slidenum">
              <a:rPr lang="en-US" sz="1200" smtClean="0"/>
              <a:pPr/>
              <a:t>16</a:t>
            </a:fld>
            <a:endParaRPr lang="en-US" sz="1200" dirty="0"/>
          </a:p>
        </p:txBody>
      </p:sp>
      <p:grpSp>
        <p:nvGrpSpPr>
          <p:cNvPr id="8" name="Group 7">
            <a:extLst>
              <a:ext uri="{FF2B5EF4-FFF2-40B4-BE49-F238E27FC236}">
                <a16:creationId xmlns:a16="http://schemas.microsoft.com/office/drawing/2014/main" id="{7331ACC8-296B-41AA-AA9A-EFB07940225A}"/>
              </a:ext>
            </a:extLst>
          </p:cNvPr>
          <p:cNvGrpSpPr/>
          <p:nvPr/>
        </p:nvGrpSpPr>
        <p:grpSpPr>
          <a:xfrm>
            <a:off x="2281793" y="976772"/>
            <a:ext cx="9832873" cy="5518289"/>
            <a:chOff x="794657" y="607418"/>
            <a:chExt cx="10454903" cy="6262164"/>
          </a:xfrm>
        </p:grpSpPr>
        <p:pic>
          <p:nvPicPr>
            <p:cNvPr id="9" name="Picture 8">
              <a:extLst>
                <a:ext uri="{FF2B5EF4-FFF2-40B4-BE49-F238E27FC236}">
                  <a16:creationId xmlns:a16="http://schemas.microsoft.com/office/drawing/2014/main" id="{CCE4193A-A1BF-49DD-B9AB-7619522F3D2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4657" y="607418"/>
              <a:ext cx="10454903" cy="5938665"/>
            </a:xfrm>
            <a:prstGeom prst="rect">
              <a:avLst/>
            </a:prstGeom>
          </p:spPr>
        </p:pic>
        <p:sp>
          <p:nvSpPr>
            <p:cNvPr id="10" name="TextBox 9">
              <a:extLst>
                <a:ext uri="{FF2B5EF4-FFF2-40B4-BE49-F238E27FC236}">
                  <a16:creationId xmlns:a16="http://schemas.microsoft.com/office/drawing/2014/main" id="{F79EDE29-EB2C-4D97-84A1-BF2610E1B96B}"/>
                </a:ext>
              </a:extLst>
            </p:cNvPr>
            <p:cNvSpPr txBox="1"/>
            <p:nvPr/>
          </p:nvSpPr>
          <p:spPr>
            <a:xfrm>
              <a:off x="794657" y="6546082"/>
              <a:ext cx="10454903" cy="323500"/>
            </a:xfrm>
            <a:prstGeom prst="rect">
              <a:avLst/>
            </a:prstGeom>
            <a:solidFill>
              <a:srgbClr val="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750" b="0" i="0" u="none" strike="noStrike" kern="0" cap="none" spc="0" normalizeH="0" baseline="0" noProof="0" dirty="0">
                  <a:ln>
                    <a:noFill/>
                  </a:ln>
                  <a:solidFill>
                    <a:srgbClr val="FFFFFF">
                      <a:lumMod val="65000"/>
                    </a:srgbClr>
                  </a:solidFill>
                  <a:effectLst/>
                  <a:uLnTx/>
                  <a:uFillTx/>
                  <a:latin typeface="Arial"/>
                  <a:cs typeface="Arial"/>
                  <a:sym typeface="Arial"/>
                </a:rPr>
                <a:t>      Source: https://mattturck.com/data2019</a:t>
              </a:r>
            </a:p>
          </p:txBody>
        </p:sp>
      </p:grpSp>
      <p:sp>
        <p:nvSpPr>
          <p:cNvPr id="11" name="Content Placeholder 4">
            <a:extLst>
              <a:ext uri="{FF2B5EF4-FFF2-40B4-BE49-F238E27FC236}">
                <a16:creationId xmlns:a16="http://schemas.microsoft.com/office/drawing/2014/main" id="{E769157E-6901-416D-860D-F9F30170F148}"/>
              </a:ext>
            </a:extLst>
          </p:cNvPr>
          <p:cNvSpPr txBox="1">
            <a:spLocks/>
          </p:cNvSpPr>
          <p:nvPr/>
        </p:nvSpPr>
        <p:spPr>
          <a:xfrm>
            <a:off x="-20548" y="1212353"/>
            <a:ext cx="2353712" cy="42124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C00000"/>
              </a:buClr>
              <a:buFont typeface="Wingdings" panose="05000000000000000000" pitchFamily="2" charset="2"/>
              <a:buChar char="§"/>
            </a:pPr>
            <a:r>
              <a:rPr lang="en-US" sz="1400" dirty="0">
                <a:solidFill>
                  <a:srgbClr val="595957"/>
                </a:solidFill>
                <a:latin typeface="Arial"/>
                <a:ea typeface="Microsoft YaHei Light"/>
                <a:sym typeface="Arial"/>
              </a:rPr>
              <a:t>The landscape of data tooling is crowded and confusing</a:t>
            </a:r>
          </a:p>
          <a:p>
            <a:pPr>
              <a:lnSpc>
                <a:spcPct val="100000"/>
              </a:lnSpc>
              <a:spcBef>
                <a:spcPts val="0"/>
              </a:spcBef>
              <a:buClr>
                <a:srgbClr val="C00000"/>
              </a:buClr>
              <a:buFont typeface="Wingdings" panose="05000000000000000000" pitchFamily="2" charset="2"/>
              <a:buChar char="§"/>
            </a:pPr>
            <a:r>
              <a:rPr lang="en-US" sz="1400" dirty="0">
                <a:solidFill>
                  <a:srgbClr val="595957"/>
                </a:solidFill>
                <a:latin typeface="Arial"/>
                <a:ea typeface="Microsoft YaHei Light"/>
                <a:sym typeface="Arial"/>
              </a:rPr>
              <a:t>Current tools require deep expertise and skills not readily available</a:t>
            </a:r>
          </a:p>
          <a:p>
            <a:pPr>
              <a:lnSpc>
                <a:spcPct val="100000"/>
              </a:lnSpc>
              <a:spcBef>
                <a:spcPts val="0"/>
              </a:spcBef>
              <a:buClr>
                <a:srgbClr val="C00000"/>
              </a:buClr>
              <a:buFont typeface="Wingdings" panose="05000000000000000000" pitchFamily="2" charset="2"/>
              <a:buChar char="§"/>
            </a:pPr>
            <a:r>
              <a:rPr lang="en-US" sz="1400" dirty="0">
                <a:solidFill>
                  <a:srgbClr val="595957"/>
                </a:solidFill>
                <a:latin typeface="Arial"/>
                <a:ea typeface="Microsoft YaHei Light"/>
                <a:sym typeface="Arial"/>
              </a:rPr>
              <a:t>Integration of siloed tools incurs large overhead and technical debt</a:t>
            </a:r>
          </a:p>
          <a:p>
            <a:pPr>
              <a:lnSpc>
                <a:spcPct val="100000"/>
              </a:lnSpc>
              <a:spcBef>
                <a:spcPts val="0"/>
              </a:spcBef>
              <a:buClr>
                <a:srgbClr val="C00000"/>
              </a:buClr>
              <a:buFont typeface="Wingdings" panose="05000000000000000000" pitchFamily="2" charset="2"/>
              <a:buChar char="§"/>
            </a:pPr>
            <a:r>
              <a:rPr lang="en-US" sz="1400" dirty="0">
                <a:solidFill>
                  <a:srgbClr val="595957"/>
                </a:solidFill>
                <a:latin typeface="Arial"/>
                <a:ea typeface="Microsoft YaHei Light"/>
                <a:sym typeface="Arial"/>
              </a:rPr>
              <a:t>Time-to-value is very long</a:t>
            </a:r>
          </a:p>
          <a:p>
            <a:pPr>
              <a:lnSpc>
                <a:spcPct val="100000"/>
              </a:lnSpc>
              <a:spcBef>
                <a:spcPts val="0"/>
              </a:spcBef>
              <a:buClr>
                <a:srgbClr val="C00000"/>
              </a:buClr>
              <a:buFont typeface="Wingdings" panose="05000000000000000000" pitchFamily="2" charset="2"/>
              <a:buChar char="§"/>
            </a:pPr>
            <a:endParaRPr lang="en-US" sz="1400" dirty="0">
              <a:solidFill>
                <a:srgbClr val="595957"/>
              </a:solidFill>
              <a:latin typeface="Arial"/>
              <a:ea typeface="Microsoft YaHei Light"/>
              <a:sym typeface="Arial"/>
            </a:endParaRPr>
          </a:p>
        </p:txBody>
      </p:sp>
    </p:spTree>
    <p:extLst>
      <p:ext uri="{BB962C8B-B14F-4D97-AF65-F5344CB8AC3E}">
        <p14:creationId xmlns:p14="http://schemas.microsoft.com/office/powerpoint/2010/main" val="75049021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A321C-1F04-4C67-8D4B-56F5D45DD5D4}"/>
              </a:ext>
            </a:extLst>
          </p:cNvPr>
          <p:cNvSpPr>
            <a:spLocks noGrp="1"/>
          </p:cNvSpPr>
          <p:nvPr>
            <p:ph type="title"/>
          </p:nvPr>
        </p:nvSpPr>
        <p:spPr>
          <a:xfrm>
            <a:off x="431690" y="44442"/>
            <a:ext cx="10752513" cy="561733"/>
          </a:xfrm>
        </p:spPr>
        <p:txBody>
          <a:bodyPr/>
          <a:lstStyle/>
          <a:p>
            <a:r>
              <a:rPr lang="en-US" sz="2800" b="1" dirty="0">
                <a:latin typeface="Arial" panose="020B0604020202020204" pitchFamily="34" charset="0"/>
                <a:cs typeface="Arial" panose="020B0604020202020204" pitchFamily="34" charset="0"/>
              </a:rPr>
              <a:t>Challenge: Disaggregated Data Stores</a:t>
            </a:r>
          </a:p>
        </p:txBody>
      </p:sp>
      <p:sp>
        <p:nvSpPr>
          <p:cNvPr id="2" name="Slide Number Placeholder 1">
            <a:extLst>
              <a:ext uri="{FF2B5EF4-FFF2-40B4-BE49-F238E27FC236}">
                <a16:creationId xmlns:a16="http://schemas.microsoft.com/office/drawing/2014/main" id="{26E87879-C089-4E4E-B826-29341A8815D4}"/>
              </a:ext>
            </a:extLst>
          </p:cNvPr>
          <p:cNvSpPr>
            <a:spLocks noGrp="1"/>
          </p:cNvSpPr>
          <p:nvPr>
            <p:ph type="sldNum" sz="quarter" idx="4294967295"/>
          </p:nvPr>
        </p:nvSpPr>
        <p:spPr>
          <a:xfrm>
            <a:off x="0" y="6602413"/>
            <a:ext cx="474663" cy="365125"/>
          </a:xfrm>
          <a:prstGeom prst="rect">
            <a:avLst/>
          </a:prstGeom>
        </p:spPr>
        <p:txBody>
          <a:bodyPr/>
          <a:lstStyle/>
          <a:p>
            <a:fld id="{3B917CB5-27BD-4ECA-9D86-80D4B900A204}" type="slidenum">
              <a:rPr lang="en-US" sz="1200" smtClean="0"/>
              <a:pPr/>
              <a:t>17</a:t>
            </a:fld>
            <a:endParaRPr lang="en-US" sz="1200" dirty="0"/>
          </a:p>
        </p:txBody>
      </p:sp>
      <p:grpSp>
        <p:nvGrpSpPr>
          <p:cNvPr id="4" name="Group 3">
            <a:extLst>
              <a:ext uri="{FF2B5EF4-FFF2-40B4-BE49-F238E27FC236}">
                <a16:creationId xmlns:a16="http://schemas.microsoft.com/office/drawing/2014/main" id="{A3063144-C45E-4803-91FD-60564EADFF8A}"/>
              </a:ext>
            </a:extLst>
          </p:cNvPr>
          <p:cNvGrpSpPr/>
          <p:nvPr/>
        </p:nvGrpSpPr>
        <p:grpSpPr>
          <a:xfrm>
            <a:off x="311863" y="1839727"/>
            <a:ext cx="5682962" cy="3468834"/>
            <a:chOff x="638656" y="2098846"/>
            <a:chExt cx="5682962" cy="3468834"/>
          </a:xfrm>
        </p:grpSpPr>
        <p:grpSp>
          <p:nvGrpSpPr>
            <p:cNvPr id="5" name="Group 4">
              <a:extLst>
                <a:ext uri="{FF2B5EF4-FFF2-40B4-BE49-F238E27FC236}">
                  <a16:creationId xmlns:a16="http://schemas.microsoft.com/office/drawing/2014/main" id="{CD886264-B303-48C5-A054-A44C6C9402D4}"/>
                </a:ext>
              </a:extLst>
            </p:cNvPr>
            <p:cNvGrpSpPr/>
            <p:nvPr/>
          </p:nvGrpSpPr>
          <p:grpSpPr>
            <a:xfrm>
              <a:off x="638656" y="2763520"/>
              <a:ext cx="2675602" cy="2804160"/>
              <a:chOff x="638656" y="2763520"/>
              <a:chExt cx="2675602" cy="2804160"/>
            </a:xfrm>
          </p:grpSpPr>
          <p:sp>
            <p:nvSpPr>
              <p:cNvPr id="67" name="Rectangle 66">
                <a:extLst>
                  <a:ext uri="{FF2B5EF4-FFF2-40B4-BE49-F238E27FC236}">
                    <a16:creationId xmlns:a16="http://schemas.microsoft.com/office/drawing/2014/main" id="{C50ABCAB-96C3-497D-9698-9AE1B47A6AE0}"/>
                  </a:ext>
                </a:extLst>
              </p:cNvPr>
              <p:cNvSpPr/>
              <p:nvPr/>
            </p:nvSpPr>
            <p:spPr>
              <a:xfrm>
                <a:off x="638656" y="2763520"/>
                <a:ext cx="2675602" cy="2804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Analytics Cluster</a:t>
                </a:r>
              </a:p>
            </p:txBody>
          </p:sp>
          <p:grpSp>
            <p:nvGrpSpPr>
              <p:cNvPr id="68" name="Group 67">
                <a:extLst>
                  <a:ext uri="{FF2B5EF4-FFF2-40B4-BE49-F238E27FC236}">
                    <a16:creationId xmlns:a16="http://schemas.microsoft.com/office/drawing/2014/main" id="{BD44070B-B383-4791-AF9C-B72EBFAD8A77}"/>
                  </a:ext>
                </a:extLst>
              </p:cNvPr>
              <p:cNvGrpSpPr/>
              <p:nvPr/>
            </p:nvGrpSpPr>
            <p:grpSpPr>
              <a:xfrm>
                <a:off x="756920" y="2984038"/>
                <a:ext cx="2434336" cy="2099331"/>
                <a:chOff x="756920" y="2984038"/>
                <a:chExt cx="2434336" cy="2099331"/>
              </a:xfrm>
            </p:grpSpPr>
            <p:grpSp>
              <p:nvGrpSpPr>
                <p:cNvPr id="69" name="Group 68">
                  <a:extLst>
                    <a:ext uri="{FF2B5EF4-FFF2-40B4-BE49-F238E27FC236}">
                      <a16:creationId xmlns:a16="http://schemas.microsoft.com/office/drawing/2014/main" id="{D578F07F-7F17-45F5-9051-6B567A4882B9}"/>
                    </a:ext>
                  </a:extLst>
                </p:cNvPr>
                <p:cNvGrpSpPr/>
                <p:nvPr/>
              </p:nvGrpSpPr>
              <p:grpSpPr>
                <a:xfrm>
                  <a:off x="756920" y="3512378"/>
                  <a:ext cx="1133856" cy="1570991"/>
                  <a:chOff x="1058333" y="2445578"/>
                  <a:chExt cx="1133856" cy="1570991"/>
                </a:xfrm>
              </p:grpSpPr>
              <p:grpSp>
                <p:nvGrpSpPr>
                  <p:cNvPr id="99" name="Group 98">
                    <a:extLst>
                      <a:ext uri="{FF2B5EF4-FFF2-40B4-BE49-F238E27FC236}">
                        <a16:creationId xmlns:a16="http://schemas.microsoft.com/office/drawing/2014/main" id="{0C58102F-0498-4C6A-9867-734CFA828B63}"/>
                      </a:ext>
                    </a:extLst>
                  </p:cNvPr>
                  <p:cNvGrpSpPr>
                    <a:grpSpLocks noChangeAspect="1"/>
                  </p:cNvGrpSpPr>
                  <p:nvPr/>
                </p:nvGrpSpPr>
                <p:grpSpPr>
                  <a:xfrm>
                    <a:off x="1058731" y="2787872"/>
                    <a:ext cx="1133061" cy="274320"/>
                    <a:chOff x="2072640" y="2631440"/>
                    <a:chExt cx="1930400" cy="467360"/>
                  </a:xfrm>
                </p:grpSpPr>
                <p:sp>
                  <p:nvSpPr>
                    <p:cNvPr id="119" name="Rectangle 118">
                      <a:extLst>
                        <a:ext uri="{FF2B5EF4-FFF2-40B4-BE49-F238E27FC236}">
                          <a16:creationId xmlns:a16="http://schemas.microsoft.com/office/drawing/2014/main" id="{A4CA77D0-A2A7-46E6-ADDE-978807F6A17B}"/>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BA4F504-AD6A-4375-A60B-A4528E9251EF}"/>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0D63D22-8D50-49B1-9C81-E81C49C10821}"/>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8D60925-9466-473C-808C-AF594B61ED99}"/>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1B27DF9-B5E9-4CFB-B6CA-567AE0950D84}"/>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9D8C21FC-065A-4F56-A428-81DF57075063}"/>
                      </a:ext>
                    </a:extLst>
                  </p:cNvPr>
                  <p:cNvGrpSpPr>
                    <a:grpSpLocks noChangeAspect="1"/>
                  </p:cNvGrpSpPr>
                  <p:nvPr/>
                </p:nvGrpSpPr>
                <p:grpSpPr>
                  <a:xfrm>
                    <a:off x="1058731" y="3105998"/>
                    <a:ext cx="1133061" cy="274320"/>
                    <a:chOff x="2072640" y="2631440"/>
                    <a:chExt cx="1930400" cy="467360"/>
                  </a:xfrm>
                </p:grpSpPr>
                <p:sp>
                  <p:nvSpPr>
                    <p:cNvPr id="114" name="Rectangle 113">
                      <a:extLst>
                        <a:ext uri="{FF2B5EF4-FFF2-40B4-BE49-F238E27FC236}">
                          <a16:creationId xmlns:a16="http://schemas.microsoft.com/office/drawing/2014/main" id="{0A5197A3-5EE8-473A-9EB1-2F150D18C709}"/>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9A6398C9-6DD2-4581-B473-ABF3C227EA4D}"/>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DFAE0F5-39E0-4A53-B6E8-41B0FFD32C21}"/>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DF5F0D6-F4B6-493E-B870-94D5E03C6266}"/>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A2BD315-7FA8-4FD5-8EDC-3414547209CD}"/>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5AD4F0E-2680-4CED-B94F-CF8CBCFE982F}"/>
                      </a:ext>
                    </a:extLst>
                  </p:cNvPr>
                  <p:cNvGrpSpPr>
                    <a:grpSpLocks noChangeAspect="1"/>
                  </p:cNvGrpSpPr>
                  <p:nvPr/>
                </p:nvGrpSpPr>
                <p:grpSpPr>
                  <a:xfrm>
                    <a:off x="1058731" y="3424124"/>
                    <a:ext cx="1133061" cy="274320"/>
                    <a:chOff x="2072640" y="2631440"/>
                    <a:chExt cx="1930400" cy="467360"/>
                  </a:xfrm>
                </p:grpSpPr>
                <p:sp>
                  <p:nvSpPr>
                    <p:cNvPr id="109" name="Rectangle 108">
                      <a:extLst>
                        <a:ext uri="{FF2B5EF4-FFF2-40B4-BE49-F238E27FC236}">
                          <a16:creationId xmlns:a16="http://schemas.microsoft.com/office/drawing/2014/main" id="{C30B81AB-D6CF-428B-89D1-1A4D0E5CDDB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4DB950B-8887-486F-931E-FD8112C55B0C}"/>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DAB2B9E-F9C7-419A-B4C2-0162B4477819}"/>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CB150BD-C822-41D6-B433-D74E6BEBA1D1}"/>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15CB15B-9DA2-48EC-BB12-58B444A0B085}"/>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3B5661CE-9305-473D-9E69-3C20C708E8C7}"/>
                      </a:ext>
                    </a:extLst>
                  </p:cNvPr>
                  <p:cNvGrpSpPr>
                    <a:grpSpLocks noChangeAspect="1"/>
                  </p:cNvGrpSpPr>
                  <p:nvPr/>
                </p:nvGrpSpPr>
                <p:grpSpPr>
                  <a:xfrm>
                    <a:off x="1058731" y="3742249"/>
                    <a:ext cx="1133061" cy="274320"/>
                    <a:chOff x="2072640" y="2631440"/>
                    <a:chExt cx="1930400" cy="467360"/>
                  </a:xfrm>
                </p:grpSpPr>
                <p:sp>
                  <p:nvSpPr>
                    <p:cNvPr id="104" name="Rectangle 103">
                      <a:extLst>
                        <a:ext uri="{FF2B5EF4-FFF2-40B4-BE49-F238E27FC236}">
                          <a16:creationId xmlns:a16="http://schemas.microsoft.com/office/drawing/2014/main" id="{7FEA1D19-3033-49EA-8EF1-C3DC1524516A}"/>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510F6F-839E-453B-8F80-59B0F6A9938A}"/>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65C1B26-3EB9-4082-9DDA-FE1CA022D5E3}"/>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393CD87-739C-4C39-94FA-1E27E6226DCD}"/>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97AF73B-45EC-4AC4-95A6-A3C05FDF1FED}"/>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Rectangle: Rounded Corners 102">
                    <a:extLst>
                      <a:ext uri="{FF2B5EF4-FFF2-40B4-BE49-F238E27FC236}">
                        <a16:creationId xmlns:a16="http://schemas.microsoft.com/office/drawing/2014/main" id="{9EE9F8FD-622A-4CAC-8A59-B79BCAEFE13E}"/>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sp>
              <p:nvSpPr>
                <p:cNvPr id="70" name="Rectangle: Rounded Corners 69">
                  <a:extLst>
                    <a:ext uri="{FF2B5EF4-FFF2-40B4-BE49-F238E27FC236}">
                      <a16:creationId xmlns:a16="http://schemas.microsoft.com/office/drawing/2014/main" id="{225AA86F-6CE3-40BE-9847-0ADFC09A8CB0}"/>
                    </a:ext>
                  </a:extLst>
                </p:cNvPr>
                <p:cNvSpPr/>
                <p:nvPr/>
              </p:nvSpPr>
              <p:spPr>
                <a:xfrm>
                  <a:off x="756920" y="2984038"/>
                  <a:ext cx="2433939"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Cluster Network</a:t>
                  </a:r>
                </a:p>
              </p:txBody>
            </p:sp>
            <p:grpSp>
              <p:nvGrpSpPr>
                <p:cNvPr id="71" name="Group 70">
                  <a:extLst>
                    <a:ext uri="{FF2B5EF4-FFF2-40B4-BE49-F238E27FC236}">
                      <a16:creationId xmlns:a16="http://schemas.microsoft.com/office/drawing/2014/main" id="{BA8A99FE-429D-4CB2-B1D1-83E68018B731}"/>
                    </a:ext>
                  </a:extLst>
                </p:cNvPr>
                <p:cNvGrpSpPr/>
                <p:nvPr/>
              </p:nvGrpSpPr>
              <p:grpSpPr>
                <a:xfrm>
                  <a:off x="2057400" y="3512378"/>
                  <a:ext cx="1133856" cy="1570991"/>
                  <a:chOff x="1058333" y="2445578"/>
                  <a:chExt cx="1133856" cy="1570991"/>
                </a:xfrm>
              </p:grpSpPr>
              <p:grpSp>
                <p:nvGrpSpPr>
                  <p:cNvPr id="74" name="Group 73">
                    <a:extLst>
                      <a:ext uri="{FF2B5EF4-FFF2-40B4-BE49-F238E27FC236}">
                        <a16:creationId xmlns:a16="http://schemas.microsoft.com/office/drawing/2014/main" id="{68BD6398-D765-4565-AF3F-CE9AA72EAC3E}"/>
                      </a:ext>
                    </a:extLst>
                  </p:cNvPr>
                  <p:cNvGrpSpPr>
                    <a:grpSpLocks noChangeAspect="1"/>
                  </p:cNvGrpSpPr>
                  <p:nvPr/>
                </p:nvGrpSpPr>
                <p:grpSpPr>
                  <a:xfrm>
                    <a:off x="1058731" y="2787872"/>
                    <a:ext cx="1133061" cy="274320"/>
                    <a:chOff x="2072640" y="2631440"/>
                    <a:chExt cx="1930400" cy="467360"/>
                  </a:xfrm>
                </p:grpSpPr>
                <p:sp>
                  <p:nvSpPr>
                    <p:cNvPr id="94" name="Rectangle 93">
                      <a:extLst>
                        <a:ext uri="{FF2B5EF4-FFF2-40B4-BE49-F238E27FC236}">
                          <a16:creationId xmlns:a16="http://schemas.microsoft.com/office/drawing/2014/main" id="{932FD5B5-466A-4288-B516-E3A9E5016CA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B21DC23-FEE2-4889-AEFC-39DC977AE3C9}"/>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7DA116-4E34-4249-AEB7-8D9A8B32A663}"/>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93D5128-2B62-4C2D-974B-AC49439B31C5}"/>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4EDC816-A14E-44D7-BFDE-3E36D5FBB6D9}"/>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9B9A54A2-23E1-426B-86D3-ABA2F9A81A02}"/>
                      </a:ext>
                    </a:extLst>
                  </p:cNvPr>
                  <p:cNvGrpSpPr>
                    <a:grpSpLocks noChangeAspect="1"/>
                  </p:cNvGrpSpPr>
                  <p:nvPr/>
                </p:nvGrpSpPr>
                <p:grpSpPr>
                  <a:xfrm>
                    <a:off x="1058731" y="3105998"/>
                    <a:ext cx="1133061" cy="274320"/>
                    <a:chOff x="2072640" y="2631440"/>
                    <a:chExt cx="1930400" cy="467360"/>
                  </a:xfrm>
                </p:grpSpPr>
                <p:sp>
                  <p:nvSpPr>
                    <p:cNvPr id="89" name="Rectangle 88">
                      <a:extLst>
                        <a:ext uri="{FF2B5EF4-FFF2-40B4-BE49-F238E27FC236}">
                          <a16:creationId xmlns:a16="http://schemas.microsoft.com/office/drawing/2014/main" id="{03B0DBB5-48C8-4D12-986A-D81097EE1AA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29F2966-0834-4F77-9714-0ADCB61ADF09}"/>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1F6448-EB1D-4A0E-9E78-0EA17FB6A3E3}"/>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A2EF32F-72FD-4E33-B8BA-119B2DFF5083}"/>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E95E034-6D3F-428B-95C0-983CDD0CDA54}"/>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C4E19412-CA97-406E-94AC-9F59451B84A9}"/>
                      </a:ext>
                    </a:extLst>
                  </p:cNvPr>
                  <p:cNvGrpSpPr>
                    <a:grpSpLocks noChangeAspect="1"/>
                  </p:cNvGrpSpPr>
                  <p:nvPr/>
                </p:nvGrpSpPr>
                <p:grpSpPr>
                  <a:xfrm>
                    <a:off x="1058731" y="3424124"/>
                    <a:ext cx="1133061" cy="274320"/>
                    <a:chOff x="2072640" y="2631440"/>
                    <a:chExt cx="1930400" cy="467360"/>
                  </a:xfrm>
                </p:grpSpPr>
                <p:sp>
                  <p:nvSpPr>
                    <p:cNvPr id="84" name="Rectangle 83">
                      <a:extLst>
                        <a:ext uri="{FF2B5EF4-FFF2-40B4-BE49-F238E27FC236}">
                          <a16:creationId xmlns:a16="http://schemas.microsoft.com/office/drawing/2014/main" id="{6621D192-59CC-4EF7-95C4-50705A361C8F}"/>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869C0A8-5625-4E05-ABFF-53FD9348A114}"/>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0AEC17B-4BFD-49D7-8152-1631ED9AE95A}"/>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02CBA94-96BD-4E6C-856C-92B3E4605934}"/>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BB7F9CA-DDD5-46CF-97F0-6E0441326CFD}"/>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23A5249E-3CDA-454B-A589-F95C90B19E7C}"/>
                      </a:ext>
                    </a:extLst>
                  </p:cNvPr>
                  <p:cNvGrpSpPr>
                    <a:grpSpLocks noChangeAspect="1"/>
                  </p:cNvGrpSpPr>
                  <p:nvPr/>
                </p:nvGrpSpPr>
                <p:grpSpPr>
                  <a:xfrm>
                    <a:off x="1058731" y="3742249"/>
                    <a:ext cx="1133061" cy="274320"/>
                    <a:chOff x="2072640" y="2631440"/>
                    <a:chExt cx="1930400" cy="467360"/>
                  </a:xfrm>
                </p:grpSpPr>
                <p:sp>
                  <p:nvSpPr>
                    <p:cNvPr id="79" name="Rectangle 78">
                      <a:extLst>
                        <a:ext uri="{FF2B5EF4-FFF2-40B4-BE49-F238E27FC236}">
                          <a16:creationId xmlns:a16="http://schemas.microsoft.com/office/drawing/2014/main" id="{E51D2FCC-6CAC-46B3-8F3E-0173DF71A1C9}"/>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017912F-97DC-43D8-A738-76EDC6E0BDD3}"/>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2004DB0-F559-4AC6-9BB0-D9E96F332FB6}"/>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863EA33-626D-4C61-B8F6-DA89FBCE4201}"/>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EA27C08-3AF1-4B3D-BCC1-474AC5EB9CEB}"/>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Rounded Corners 77">
                    <a:extLst>
                      <a:ext uri="{FF2B5EF4-FFF2-40B4-BE49-F238E27FC236}">
                        <a16:creationId xmlns:a16="http://schemas.microsoft.com/office/drawing/2014/main" id="{AD5E58E6-FACD-4BBF-A209-5F3E6D674150}"/>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cxnSp>
              <p:nvCxnSpPr>
                <p:cNvPr id="72" name="Straight Connector 71">
                  <a:extLst>
                    <a:ext uri="{FF2B5EF4-FFF2-40B4-BE49-F238E27FC236}">
                      <a16:creationId xmlns:a16="http://schemas.microsoft.com/office/drawing/2014/main" id="{684C07F6-A70B-4AB4-B425-1C30F48CF21C}"/>
                    </a:ext>
                  </a:extLst>
                </p:cNvPr>
                <p:cNvCxnSpPr>
                  <a:stCxn id="103" idx="0"/>
                  <a:endCxn id="70" idx="2"/>
                </p:cNvCxnSpPr>
                <p:nvPr/>
              </p:nvCxnSpPr>
              <p:spPr>
                <a:xfrm flipV="1">
                  <a:off x="1323848" y="3258358"/>
                  <a:ext cx="650042"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2E4E39-B093-47DE-97E2-B4F1FAC270E9}"/>
                    </a:ext>
                  </a:extLst>
                </p:cNvPr>
                <p:cNvCxnSpPr>
                  <a:cxnSpLocks/>
                  <a:stCxn id="78" idx="0"/>
                  <a:endCxn id="70" idx="2"/>
                </p:cNvCxnSpPr>
                <p:nvPr/>
              </p:nvCxnSpPr>
              <p:spPr>
                <a:xfrm flipH="1" flipV="1">
                  <a:off x="1973890" y="3258358"/>
                  <a:ext cx="650438"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DACDD3C-4545-436C-8565-A41C67FC28A6}"/>
                </a:ext>
              </a:extLst>
            </p:cNvPr>
            <p:cNvGrpSpPr/>
            <p:nvPr/>
          </p:nvGrpSpPr>
          <p:grpSpPr>
            <a:xfrm>
              <a:off x="3646016" y="2763520"/>
              <a:ext cx="2675602" cy="2804160"/>
              <a:chOff x="638656" y="2763520"/>
              <a:chExt cx="2675602" cy="2804160"/>
            </a:xfrm>
          </p:grpSpPr>
          <p:sp>
            <p:nvSpPr>
              <p:cNvPr id="10" name="Rectangle 9">
                <a:extLst>
                  <a:ext uri="{FF2B5EF4-FFF2-40B4-BE49-F238E27FC236}">
                    <a16:creationId xmlns:a16="http://schemas.microsoft.com/office/drawing/2014/main" id="{CC10AA38-E65C-4CDC-BF11-A7D8AE191AA4}"/>
                  </a:ext>
                </a:extLst>
              </p:cNvPr>
              <p:cNvSpPr/>
              <p:nvPr/>
            </p:nvSpPr>
            <p:spPr>
              <a:xfrm>
                <a:off x="638656" y="2763520"/>
                <a:ext cx="2675602" cy="2804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Analytics Cluster</a:t>
                </a:r>
              </a:p>
            </p:txBody>
          </p:sp>
          <p:grpSp>
            <p:nvGrpSpPr>
              <p:cNvPr id="11" name="Group 10">
                <a:extLst>
                  <a:ext uri="{FF2B5EF4-FFF2-40B4-BE49-F238E27FC236}">
                    <a16:creationId xmlns:a16="http://schemas.microsoft.com/office/drawing/2014/main" id="{50B51E7B-0720-4915-8466-9673F9E9C955}"/>
                  </a:ext>
                </a:extLst>
              </p:cNvPr>
              <p:cNvGrpSpPr/>
              <p:nvPr/>
            </p:nvGrpSpPr>
            <p:grpSpPr>
              <a:xfrm>
                <a:off x="756920" y="2984038"/>
                <a:ext cx="2434336" cy="2099331"/>
                <a:chOff x="756920" y="2984038"/>
                <a:chExt cx="2434336" cy="2099331"/>
              </a:xfrm>
            </p:grpSpPr>
            <p:grpSp>
              <p:nvGrpSpPr>
                <p:cNvPr id="12" name="Group 11">
                  <a:extLst>
                    <a:ext uri="{FF2B5EF4-FFF2-40B4-BE49-F238E27FC236}">
                      <a16:creationId xmlns:a16="http://schemas.microsoft.com/office/drawing/2014/main" id="{B7D6F191-45E5-413B-9FB0-2A3A111D9587}"/>
                    </a:ext>
                  </a:extLst>
                </p:cNvPr>
                <p:cNvGrpSpPr/>
                <p:nvPr/>
              </p:nvGrpSpPr>
              <p:grpSpPr>
                <a:xfrm>
                  <a:off x="756920" y="3512378"/>
                  <a:ext cx="1133856" cy="1570991"/>
                  <a:chOff x="1058333" y="2445578"/>
                  <a:chExt cx="1133856" cy="1570991"/>
                </a:xfrm>
              </p:grpSpPr>
              <p:grpSp>
                <p:nvGrpSpPr>
                  <p:cNvPr id="42" name="Group 41">
                    <a:extLst>
                      <a:ext uri="{FF2B5EF4-FFF2-40B4-BE49-F238E27FC236}">
                        <a16:creationId xmlns:a16="http://schemas.microsoft.com/office/drawing/2014/main" id="{E8EDC0AD-E99B-48B5-820D-F75CB371C1BF}"/>
                      </a:ext>
                    </a:extLst>
                  </p:cNvPr>
                  <p:cNvGrpSpPr>
                    <a:grpSpLocks noChangeAspect="1"/>
                  </p:cNvGrpSpPr>
                  <p:nvPr/>
                </p:nvGrpSpPr>
                <p:grpSpPr>
                  <a:xfrm>
                    <a:off x="1058731" y="2787872"/>
                    <a:ext cx="1133061" cy="274320"/>
                    <a:chOff x="2072640" y="2631440"/>
                    <a:chExt cx="1930400" cy="467360"/>
                  </a:xfrm>
                </p:grpSpPr>
                <p:sp>
                  <p:nvSpPr>
                    <p:cNvPr id="62" name="Rectangle 61">
                      <a:extLst>
                        <a:ext uri="{FF2B5EF4-FFF2-40B4-BE49-F238E27FC236}">
                          <a16:creationId xmlns:a16="http://schemas.microsoft.com/office/drawing/2014/main" id="{13BAC3E3-EDF5-445A-B42B-13864BE0D949}"/>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322CF08-7950-4E42-B0B1-1AE7BA43CF6D}"/>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5F054DB-7B30-4D12-8C2D-6716E5168A77}"/>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2421575-597A-4259-A7AF-2FFAB91553C9}"/>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09F76DA-A6F2-48F4-B718-20D6E3E4A760}"/>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876AE2A3-6FE2-4232-9BA5-E56EE00BA0BF}"/>
                      </a:ext>
                    </a:extLst>
                  </p:cNvPr>
                  <p:cNvGrpSpPr>
                    <a:grpSpLocks noChangeAspect="1"/>
                  </p:cNvGrpSpPr>
                  <p:nvPr/>
                </p:nvGrpSpPr>
                <p:grpSpPr>
                  <a:xfrm>
                    <a:off x="1058731" y="3105998"/>
                    <a:ext cx="1133061" cy="274320"/>
                    <a:chOff x="2072640" y="2631440"/>
                    <a:chExt cx="1930400" cy="467360"/>
                  </a:xfrm>
                </p:grpSpPr>
                <p:sp>
                  <p:nvSpPr>
                    <p:cNvPr id="57" name="Rectangle 56">
                      <a:extLst>
                        <a:ext uri="{FF2B5EF4-FFF2-40B4-BE49-F238E27FC236}">
                          <a16:creationId xmlns:a16="http://schemas.microsoft.com/office/drawing/2014/main" id="{6A4068F9-25EE-4AD9-9782-D91FB04FA07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E02F6DF-CDC6-469F-BEF6-4EDBCEB2A9EF}"/>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B9C75CE-9B3F-4B16-AA53-DAB008682148}"/>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474D024-0D8B-4EBA-9D73-49DA848206F6}"/>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B586E5-755D-4923-AEBF-524B2213494C}"/>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8991467E-CE02-45DE-B350-C660BC2199C7}"/>
                      </a:ext>
                    </a:extLst>
                  </p:cNvPr>
                  <p:cNvGrpSpPr>
                    <a:grpSpLocks noChangeAspect="1"/>
                  </p:cNvGrpSpPr>
                  <p:nvPr/>
                </p:nvGrpSpPr>
                <p:grpSpPr>
                  <a:xfrm>
                    <a:off x="1058731" y="3424124"/>
                    <a:ext cx="1133061" cy="274320"/>
                    <a:chOff x="2072640" y="2631440"/>
                    <a:chExt cx="1930400" cy="467360"/>
                  </a:xfrm>
                </p:grpSpPr>
                <p:sp>
                  <p:nvSpPr>
                    <p:cNvPr id="52" name="Rectangle 51">
                      <a:extLst>
                        <a:ext uri="{FF2B5EF4-FFF2-40B4-BE49-F238E27FC236}">
                          <a16:creationId xmlns:a16="http://schemas.microsoft.com/office/drawing/2014/main" id="{E5F1BC55-9B8E-4CDB-A90D-50902875926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98BD78-B146-474C-803B-C3972E90484A}"/>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7765D68-8398-49A0-BAA7-0D3354578221}"/>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FF7D72A-B319-4113-81B0-EC12994DEA48}"/>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659491B-60F2-4971-9E07-3ADA5BACA86B}"/>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E74368E-ABD7-494B-BD2F-6239A215E45C}"/>
                      </a:ext>
                    </a:extLst>
                  </p:cNvPr>
                  <p:cNvGrpSpPr>
                    <a:grpSpLocks noChangeAspect="1"/>
                  </p:cNvGrpSpPr>
                  <p:nvPr/>
                </p:nvGrpSpPr>
                <p:grpSpPr>
                  <a:xfrm>
                    <a:off x="1058731" y="3742249"/>
                    <a:ext cx="1133061" cy="274320"/>
                    <a:chOff x="2072640" y="2631440"/>
                    <a:chExt cx="1930400" cy="467360"/>
                  </a:xfrm>
                </p:grpSpPr>
                <p:sp>
                  <p:nvSpPr>
                    <p:cNvPr id="47" name="Rectangle 46">
                      <a:extLst>
                        <a:ext uri="{FF2B5EF4-FFF2-40B4-BE49-F238E27FC236}">
                          <a16:creationId xmlns:a16="http://schemas.microsoft.com/office/drawing/2014/main" id="{01358BC7-325B-43D3-8770-FCD9274E1067}"/>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AD0BBF-1966-481A-9D3B-4B2A30B5AF09}"/>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A258A3D-B7F8-4488-AF3E-62F9FD607A90}"/>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FFD78DC-5923-44FE-8F53-2E676FB03C0C}"/>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CFF7E88-DA9A-41EE-A64D-42F3D7BF8683}"/>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Rounded Corners 45">
                    <a:extLst>
                      <a:ext uri="{FF2B5EF4-FFF2-40B4-BE49-F238E27FC236}">
                        <a16:creationId xmlns:a16="http://schemas.microsoft.com/office/drawing/2014/main" id="{97331B07-99F1-4BAA-BC06-4784B35E560F}"/>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sp>
              <p:nvSpPr>
                <p:cNvPr id="13" name="Rectangle: Rounded Corners 12">
                  <a:extLst>
                    <a:ext uri="{FF2B5EF4-FFF2-40B4-BE49-F238E27FC236}">
                      <a16:creationId xmlns:a16="http://schemas.microsoft.com/office/drawing/2014/main" id="{7CD25505-F639-44CD-821C-E5F7AD22CEA2}"/>
                    </a:ext>
                  </a:extLst>
                </p:cNvPr>
                <p:cNvSpPr/>
                <p:nvPr/>
              </p:nvSpPr>
              <p:spPr>
                <a:xfrm>
                  <a:off x="756920" y="2984038"/>
                  <a:ext cx="2433939"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Cluster Network</a:t>
                  </a:r>
                </a:p>
              </p:txBody>
            </p:sp>
            <p:grpSp>
              <p:nvGrpSpPr>
                <p:cNvPr id="14" name="Group 13">
                  <a:extLst>
                    <a:ext uri="{FF2B5EF4-FFF2-40B4-BE49-F238E27FC236}">
                      <a16:creationId xmlns:a16="http://schemas.microsoft.com/office/drawing/2014/main" id="{54DDF085-C49A-4700-A921-C94B7C55266F}"/>
                    </a:ext>
                  </a:extLst>
                </p:cNvPr>
                <p:cNvGrpSpPr/>
                <p:nvPr/>
              </p:nvGrpSpPr>
              <p:grpSpPr>
                <a:xfrm>
                  <a:off x="2057400" y="3512378"/>
                  <a:ext cx="1133856" cy="1570991"/>
                  <a:chOff x="1058333" y="2445578"/>
                  <a:chExt cx="1133856" cy="1570991"/>
                </a:xfrm>
              </p:grpSpPr>
              <p:grpSp>
                <p:nvGrpSpPr>
                  <p:cNvPr id="17" name="Group 16">
                    <a:extLst>
                      <a:ext uri="{FF2B5EF4-FFF2-40B4-BE49-F238E27FC236}">
                        <a16:creationId xmlns:a16="http://schemas.microsoft.com/office/drawing/2014/main" id="{CBBAB308-2AA8-47D0-B8F3-A6E2A07A325C}"/>
                      </a:ext>
                    </a:extLst>
                  </p:cNvPr>
                  <p:cNvGrpSpPr>
                    <a:grpSpLocks noChangeAspect="1"/>
                  </p:cNvGrpSpPr>
                  <p:nvPr/>
                </p:nvGrpSpPr>
                <p:grpSpPr>
                  <a:xfrm>
                    <a:off x="1058731" y="2787872"/>
                    <a:ext cx="1133061" cy="274320"/>
                    <a:chOff x="2072640" y="2631440"/>
                    <a:chExt cx="1930400" cy="467360"/>
                  </a:xfrm>
                </p:grpSpPr>
                <p:sp>
                  <p:nvSpPr>
                    <p:cNvPr id="37" name="Rectangle 36">
                      <a:extLst>
                        <a:ext uri="{FF2B5EF4-FFF2-40B4-BE49-F238E27FC236}">
                          <a16:creationId xmlns:a16="http://schemas.microsoft.com/office/drawing/2014/main" id="{45AC9B7C-F3B9-42C1-9954-5EA17E464CF0}"/>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1D926F9-8C90-495F-A9E6-5004FF366666}"/>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455BA22-C394-4A06-9BF6-7B712635CA83}"/>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B2E7FA-9A83-426E-9CFA-61E9E6816571}"/>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128E56-118B-4B6D-923D-AB43CC6E6A41}"/>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CB37125-8ADC-48F3-BD99-5F13EC3E7254}"/>
                      </a:ext>
                    </a:extLst>
                  </p:cNvPr>
                  <p:cNvGrpSpPr>
                    <a:grpSpLocks noChangeAspect="1"/>
                  </p:cNvGrpSpPr>
                  <p:nvPr/>
                </p:nvGrpSpPr>
                <p:grpSpPr>
                  <a:xfrm>
                    <a:off x="1058731" y="3105998"/>
                    <a:ext cx="1133061" cy="274320"/>
                    <a:chOff x="2072640" y="2631440"/>
                    <a:chExt cx="1930400" cy="467360"/>
                  </a:xfrm>
                </p:grpSpPr>
                <p:sp>
                  <p:nvSpPr>
                    <p:cNvPr id="32" name="Rectangle 31">
                      <a:extLst>
                        <a:ext uri="{FF2B5EF4-FFF2-40B4-BE49-F238E27FC236}">
                          <a16:creationId xmlns:a16="http://schemas.microsoft.com/office/drawing/2014/main" id="{0459C294-07F7-40EF-AFBA-0855AD9F3782}"/>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1425AE7-F2D0-4B18-8300-757254B8DAA3}"/>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F9330-8C48-4473-BD1B-F9FD801C7666}"/>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315B5F-3C85-4E14-AAF2-DEDF160FF4CD}"/>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C6080F0-E2AF-4937-B9F1-17077CCAD5DF}"/>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AAD4C32-3C50-4682-AF20-7F1222F0BF9B}"/>
                      </a:ext>
                    </a:extLst>
                  </p:cNvPr>
                  <p:cNvGrpSpPr>
                    <a:grpSpLocks noChangeAspect="1"/>
                  </p:cNvGrpSpPr>
                  <p:nvPr/>
                </p:nvGrpSpPr>
                <p:grpSpPr>
                  <a:xfrm>
                    <a:off x="1058731" y="3424124"/>
                    <a:ext cx="1133061" cy="274320"/>
                    <a:chOff x="2072640" y="2631440"/>
                    <a:chExt cx="1930400" cy="467360"/>
                  </a:xfrm>
                </p:grpSpPr>
                <p:sp>
                  <p:nvSpPr>
                    <p:cNvPr id="27" name="Rectangle 26">
                      <a:extLst>
                        <a:ext uri="{FF2B5EF4-FFF2-40B4-BE49-F238E27FC236}">
                          <a16:creationId xmlns:a16="http://schemas.microsoft.com/office/drawing/2014/main" id="{4F9FDCFF-82F2-42CE-A41B-F5C0989EC159}"/>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4913C61-EEF3-4310-BD8B-DA2F90060E13}"/>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D467861-F4AD-433C-A83F-4157D2B04060}"/>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DC36EFB-FF7B-4B5D-8E28-D17198F09847}"/>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50732F-E87A-4A89-B912-3CE0BF18F01F}"/>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A98BC6E-C2DC-4945-ACBB-FFED9A6B1610}"/>
                      </a:ext>
                    </a:extLst>
                  </p:cNvPr>
                  <p:cNvGrpSpPr>
                    <a:grpSpLocks noChangeAspect="1"/>
                  </p:cNvGrpSpPr>
                  <p:nvPr/>
                </p:nvGrpSpPr>
                <p:grpSpPr>
                  <a:xfrm>
                    <a:off x="1058731" y="3742249"/>
                    <a:ext cx="1133061" cy="274320"/>
                    <a:chOff x="2072640" y="2631440"/>
                    <a:chExt cx="1930400" cy="467360"/>
                  </a:xfrm>
                </p:grpSpPr>
                <p:sp>
                  <p:nvSpPr>
                    <p:cNvPr id="22" name="Rectangle 21">
                      <a:extLst>
                        <a:ext uri="{FF2B5EF4-FFF2-40B4-BE49-F238E27FC236}">
                          <a16:creationId xmlns:a16="http://schemas.microsoft.com/office/drawing/2014/main" id="{E694C532-1B52-4763-87CB-4638CF8ADFF2}"/>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6771EA-C632-4E50-AF92-F2776900C96E}"/>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E259CFD-D0C1-4981-A239-4AF6C56D32E0}"/>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65630E-4B08-4104-B05C-EBC106E0B41C}"/>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1827A2-73D8-4F36-87D3-37620304F54C}"/>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Rounded Corners 20">
                    <a:extLst>
                      <a:ext uri="{FF2B5EF4-FFF2-40B4-BE49-F238E27FC236}">
                        <a16:creationId xmlns:a16="http://schemas.microsoft.com/office/drawing/2014/main" id="{426DEEAC-4A63-412F-B267-FEAF542D3D59}"/>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cxnSp>
              <p:nvCxnSpPr>
                <p:cNvPr id="15" name="Straight Connector 14">
                  <a:extLst>
                    <a:ext uri="{FF2B5EF4-FFF2-40B4-BE49-F238E27FC236}">
                      <a16:creationId xmlns:a16="http://schemas.microsoft.com/office/drawing/2014/main" id="{4DA467C0-4197-4998-9E52-69781A2E8344}"/>
                    </a:ext>
                  </a:extLst>
                </p:cNvPr>
                <p:cNvCxnSpPr>
                  <a:stCxn id="46" idx="0"/>
                  <a:endCxn id="13" idx="2"/>
                </p:cNvCxnSpPr>
                <p:nvPr/>
              </p:nvCxnSpPr>
              <p:spPr>
                <a:xfrm flipV="1">
                  <a:off x="1323848" y="3258358"/>
                  <a:ext cx="650042"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010D02-DAE1-42E4-968A-DF1DB211D3C8}"/>
                    </a:ext>
                  </a:extLst>
                </p:cNvPr>
                <p:cNvCxnSpPr>
                  <a:cxnSpLocks/>
                  <a:stCxn id="21" idx="0"/>
                  <a:endCxn id="13" idx="2"/>
                </p:cNvCxnSpPr>
                <p:nvPr/>
              </p:nvCxnSpPr>
              <p:spPr>
                <a:xfrm flipH="1" flipV="1">
                  <a:off x="1973890" y="3258358"/>
                  <a:ext cx="650438"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Rounded Corners 6">
              <a:extLst>
                <a:ext uri="{FF2B5EF4-FFF2-40B4-BE49-F238E27FC236}">
                  <a16:creationId xmlns:a16="http://schemas.microsoft.com/office/drawing/2014/main" id="{48AC842B-5A53-4DB5-BCF9-AE276DCCAB15}"/>
                </a:ext>
              </a:extLst>
            </p:cNvPr>
            <p:cNvSpPr/>
            <p:nvPr/>
          </p:nvSpPr>
          <p:spPr>
            <a:xfrm>
              <a:off x="1977406" y="2098846"/>
              <a:ext cx="3005462"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Datacenter Network</a:t>
              </a:r>
            </a:p>
          </p:txBody>
        </p:sp>
        <p:cxnSp>
          <p:nvCxnSpPr>
            <p:cNvPr id="8" name="Straight Connector 7">
              <a:extLst>
                <a:ext uri="{FF2B5EF4-FFF2-40B4-BE49-F238E27FC236}">
                  <a16:creationId xmlns:a16="http://schemas.microsoft.com/office/drawing/2014/main" id="{43250F2A-F695-4FEC-8BF1-F50E0D0AB6E0}"/>
                </a:ext>
              </a:extLst>
            </p:cNvPr>
            <p:cNvCxnSpPr>
              <a:cxnSpLocks/>
              <a:stCxn id="70" idx="0"/>
              <a:endCxn id="7" idx="2"/>
            </p:cNvCxnSpPr>
            <p:nvPr/>
          </p:nvCxnSpPr>
          <p:spPr>
            <a:xfrm flipV="1">
              <a:off x="1973890" y="2373166"/>
              <a:ext cx="1506247" cy="610872"/>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633CA7-C43F-4876-B85F-831FCDB94D4F}"/>
                </a:ext>
              </a:extLst>
            </p:cNvPr>
            <p:cNvCxnSpPr>
              <a:cxnSpLocks/>
              <a:stCxn id="13" idx="0"/>
              <a:endCxn id="7" idx="2"/>
            </p:cNvCxnSpPr>
            <p:nvPr/>
          </p:nvCxnSpPr>
          <p:spPr>
            <a:xfrm flipH="1" flipV="1">
              <a:off x="3480137" y="2373166"/>
              <a:ext cx="1501113" cy="610872"/>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83048CFA-684A-4BB8-B49D-FF3F7046422F}"/>
              </a:ext>
            </a:extLst>
          </p:cNvPr>
          <p:cNvGrpSpPr/>
          <p:nvPr/>
        </p:nvGrpSpPr>
        <p:grpSpPr>
          <a:xfrm>
            <a:off x="6325856" y="1839727"/>
            <a:ext cx="5682962" cy="3468834"/>
            <a:chOff x="638656" y="2098846"/>
            <a:chExt cx="5682962" cy="3468834"/>
          </a:xfrm>
        </p:grpSpPr>
        <p:grpSp>
          <p:nvGrpSpPr>
            <p:cNvPr id="125" name="Group 124">
              <a:extLst>
                <a:ext uri="{FF2B5EF4-FFF2-40B4-BE49-F238E27FC236}">
                  <a16:creationId xmlns:a16="http://schemas.microsoft.com/office/drawing/2014/main" id="{7CB5E762-2D9F-4240-8C73-19449CEFE740}"/>
                </a:ext>
              </a:extLst>
            </p:cNvPr>
            <p:cNvGrpSpPr/>
            <p:nvPr/>
          </p:nvGrpSpPr>
          <p:grpSpPr>
            <a:xfrm>
              <a:off x="638656" y="2763520"/>
              <a:ext cx="2675602" cy="2804160"/>
              <a:chOff x="638656" y="2763520"/>
              <a:chExt cx="2675602" cy="2804160"/>
            </a:xfrm>
          </p:grpSpPr>
          <p:sp>
            <p:nvSpPr>
              <p:cNvPr id="187" name="Rectangle 186">
                <a:extLst>
                  <a:ext uri="{FF2B5EF4-FFF2-40B4-BE49-F238E27FC236}">
                    <a16:creationId xmlns:a16="http://schemas.microsoft.com/office/drawing/2014/main" id="{99F97001-13D8-4678-BB65-92A76B69AA23}"/>
                  </a:ext>
                </a:extLst>
              </p:cNvPr>
              <p:cNvSpPr/>
              <p:nvPr/>
            </p:nvSpPr>
            <p:spPr>
              <a:xfrm>
                <a:off x="638656" y="2763520"/>
                <a:ext cx="2675602" cy="2804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Analytics Cluster</a:t>
                </a:r>
              </a:p>
            </p:txBody>
          </p:sp>
          <p:grpSp>
            <p:nvGrpSpPr>
              <p:cNvPr id="188" name="Group 187">
                <a:extLst>
                  <a:ext uri="{FF2B5EF4-FFF2-40B4-BE49-F238E27FC236}">
                    <a16:creationId xmlns:a16="http://schemas.microsoft.com/office/drawing/2014/main" id="{BE0E2015-7866-4ED6-B4CC-4B540C0C6F26}"/>
                  </a:ext>
                </a:extLst>
              </p:cNvPr>
              <p:cNvGrpSpPr/>
              <p:nvPr/>
            </p:nvGrpSpPr>
            <p:grpSpPr>
              <a:xfrm>
                <a:off x="756920" y="2984038"/>
                <a:ext cx="2434336" cy="2099331"/>
                <a:chOff x="756920" y="2984038"/>
                <a:chExt cx="2434336" cy="2099331"/>
              </a:xfrm>
            </p:grpSpPr>
            <p:grpSp>
              <p:nvGrpSpPr>
                <p:cNvPr id="189" name="Group 188">
                  <a:extLst>
                    <a:ext uri="{FF2B5EF4-FFF2-40B4-BE49-F238E27FC236}">
                      <a16:creationId xmlns:a16="http://schemas.microsoft.com/office/drawing/2014/main" id="{28BE5E14-418F-4C16-A764-55F3399C7A13}"/>
                    </a:ext>
                  </a:extLst>
                </p:cNvPr>
                <p:cNvGrpSpPr/>
                <p:nvPr/>
              </p:nvGrpSpPr>
              <p:grpSpPr>
                <a:xfrm>
                  <a:off x="756920" y="3512378"/>
                  <a:ext cx="1133856" cy="1570991"/>
                  <a:chOff x="1058333" y="2445578"/>
                  <a:chExt cx="1133856" cy="1570991"/>
                </a:xfrm>
              </p:grpSpPr>
              <p:grpSp>
                <p:nvGrpSpPr>
                  <p:cNvPr id="219" name="Group 218">
                    <a:extLst>
                      <a:ext uri="{FF2B5EF4-FFF2-40B4-BE49-F238E27FC236}">
                        <a16:creationId xmlns:a16="http://schemas.microsoft.com/office/drawing/2014/main" id="{77AE1E10-ADA5-462D-9D64-1EFE585B0587}"/>
                      </a:ext>
                    </a:extLst>
                  </p:cNvPr>
                  <p:cNvGrpSpPr>
                    <a:grpSpLocks noChangeAspect="1"/>
                  </p:cNvGrpSpPr>
                  <p:nvPr/>
                </p:nvGrpSpPr>
                <p:grpSpPr>
                  <a:xfrm>
                    <a:off x="1058731" y="2787872"/>
                    <a:ext cx="1133061" cy="274320"/>
                    <a:chOff x="2072640" y="2631440"/>
                    <a:chExt cx="1930400" cy="467360"/>
                  </a:xfrm>
                </p:grpSpPr>
                <p:sp>
                  <p:nvSpPr>
                    <p:cNvPr id="239" name="Rectangle 238">
                      <a:extLst>
                        <a:ext uri="{FF2B5EF4-FFF2-40B4-BE49-F238E27FC236}">
                          <a16:creationId xmlns:a16="http://schemas.microsoft.com/office/drawing/2014/main" id="{47B5EBF9-790E-4F23-9788-E38F6AB67B22}"/>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5C1D738-38EE-4AC4-81B9-058EDA3C0832}"/>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8CA3EC99-1B48-4678-8C1C-9CE2BEFFEE0D}"/>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350A212-4526-480A-8130-FB4473611DC6}"/>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125CEE03-61CE-4EA0-ACBC-B909FD37CD47}"/>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AE841A7F-895B-450C-BA70-4DBAB939AC85}"/>
                      </a:ext>
                    </a:extLst>
                  </p:cNvPr>
                  <p:cNvGrpSpPr>
                    <a:grpSpLocks noChangeAspect="1"/>
                  </p:cNvGrpSpPr>
                  <p:nvPr/>
                </p:nvGrpSpPr>
                <p:grpSpPr>
                  <a:xfrm>
                    <a:off x="1058731" y="3105998"/>
                    <a:ext cx="1133061" cy="274320"/>
                    <a:chOff x="2072640" y="2631440"/>
                    <a:chExt cx="1930400" cy="467360"/>
                  </a:xfrm>
                </p:grpSpPr>
                <p:sp>
                  <p:nvSpPr>
                    <p:cNvPr id="234" name="Rectangle 233">
                      <a:extLst>
                        <a:ext uri="{FF2B5EF4-FFF2-40B4-BE49-F238E27FC236}">
                          <a16:creationId xmlns:a16="http://schemas.microsoft.com/office/drawing/2014/main" id="{9FAA4F1C-3C66-42C9-8938-87D4E6413A4F}"/>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CD30CA1A-B7EB-4FC3-9059-A94E231F32B0}"/>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4BF70EB-4394-41F4-B9FF-BA5E268C875F}"/>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FDC0A7E6-E92F-439F-9933-AA97D3C688A3}"/>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58BC2D9-F221-49F4-927D-0BB0183A7125}"/>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8F5D62C0-5B62-4F28-BBA2-6532E3385AED}"/>
                      </a:ext>
                    </a:extLst>
                  </p:cNvPr>
                  <p:cNvGrpSpPr>
                    <a:grpSpLocks noChangeAspect="1"/>
                  </p:cNvGrpSpPr>
                  <p:nvPr/>
                </p:nvGrpSpPr>
                <p:grpSpPr>
                  <a:xfrm>
                    <a:off x="1058731" y="3424124"/>
                    <a:ext cx="1133061" cy="274320"/>
                    <a:chOff x="2072640" y="2631440"/>
                    <a:chExt cx="1930400" cy="467360"/>
                  </a:xfrm>
                </p:grpSpPr>
                <p:sp>
                  <p:nvSpPr>
                    <p:cNvPr id="229" name="Rectangle 228">
                      <a:extLst>
                        <a:ext uri="{FF2B5EF4-FFF2-40B4-BE49-F238E27FC236}">
                          <a16:creationId xmlns:a16="http://schemas.microsoft.com/office/drawing/2014/main" id="{9D45C452-82AE-423A-9C3F-F18F4C5DEA92}"/>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C3283C10-6AE6-44F3-BA58-F9BD042DC29A}"/>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DB60F1A-2FDA-407D-AFE8-9BD1F91CF6DC}"/>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EB49A25D-7ADA-44F7-B752-723613AA180A}"/>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F2EFC13A-22F8-4610-BBC2-4D6132FBF2EF}"/>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a:extLst>
                      <a:ext uri="{FF2B5EF4-FFF2-40B4-BE49-F238E27FC236}">
                        <a16:creationId xmlns:a16="http://schemas.microsoft.com/office/drawing/2014/main" id="{BAD48F0F-D982-4F18-9DB6-46DF27BDC53F}"/>
                      </a:ext>
                    </a:extLst>
                  </p:cNvPr>
                  <p:cNvGrpSpPr>
                    <a:grpSpLocks noChangeAspect="1"/>
                  </p:cNvGrpSpPr>
                  <p:nvPr/>
                </p:nvGrpSpPr>
                <p:grpSpPr>
                  <a:xfrm>
                    <a:off x="1058731" y="3742249"/>
                    <a:ext cx="1133061" cy="274320"/>
                    <a:chOff x="2072640" y="2631440"/>
                    <a:chExt cx="1930400" cy="467360"/>
                  </a:xfrm>
                </p:grpSpPr>
                <p:sp>
                  <p:nvSpPr>
                    <p:cNvPr id="224" name="Rectangle 223">
                      <a:extLst>
                        <a:ext uri="{FF2B5EF4-FFF2-40B4-BE49-F238E27FC236}">
                          <a16:creationId xmlns:a16="http://schemas.microsoft.com/office/drawing/2014/main" id="{8026C087-C859-40A5-B371-0180B31DD4E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0E4C9312-3974-4F81-BF71-56E1B47F0535}"/>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3952502-E387-4250-B540-671CB0E19254}"/>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334CEE8-249B-48CB-B831-854801F6AB9B}"/>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4BB42B56-F4B4-494F-ADAC-C75F8C07284B}"/>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3" name="Rectangle: Rounded Corners 222">
                    <a:extLst>
                      <a:ext uri="{FF2B5EF4-FFF2-40B4-BE49-F238E27FC236}">
                        <a16:creationId xmlns:a16="http://schemas.microsoft.com/office/drawing/2014/main" id="{EC5733F7-2905-4E0A-A70A-5F475C3B178E}"/>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sp>
              <p:nvSpPr>
                <p:cNvPr id="190" name="Rectangle: Rounded Corners 189">
                  <a:extLst>
                    <a:ext uri="{FF2B5EF4-FFF2-40B4-BE49-F238E27FC236}">
                      <a16:creationId xmlns:a16="http://schemas.microsoft.com/office/drawing/2014/main" id="{43508C87-241D-4A4F-B1E0-D7AE7FC06FC1}"/>
                    </a:ext>
                  </a:extLst>
                </p:cNvPr>
                <p:cNvSpPr/>
                <p:nvPr/>
              </p:nvSpPr>
              <p:spPr>
                <a:xfrm>
                  <a:off x="756920" y="2984038"/>
                  <a:ext cx="2433939"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Cluster Network</a:t>
                  </a:r>
                </a:p>
              </p:txBody>
            </p:sp>
            <p:grpSp>
              <p:nvGrpSpPr>
                <p:cNvPr id="191" name="Group 190">
                  <a:extLst>
                    <a:ext uri="{FF2B5EF4-FFF2-40B4-BE49-F238E27FC236}">
                      <a16:creationId xmlns:a16="http://schemas.microsoft.com/office/drawing/2014/main" id="{3B3066A5-3301-42DB-9C0C-8FAAD8D57019}"/>
                    </a:ext>
                  </a:extLst>
                </p:cNvPr>
                <p:cNvGrpSpPr/>
                <p:nvPr/>
              </p:nvGrpSpPr>
              <p:grpSpPr>
                <a:xfrm>
                  <a:off x="2057400" y="3512378"/>
                  <a:ext cx="1133856" cy="1570991"/>
                  <a:chOff x="1058333" y="2445578"/>
                  <a:chExt cx="1133856" cy="1570991"/>
                </a:xfrm>
              </p:grpSpPr>
              <p:grpSp>
                <p:nvGrpSpPr>
                  <p:cNvPr id="194" name="Group 193">
                    <a:extLst>
                      <a:ext uri="{FF2B5EF4-FFF2-40B4-BE49-F238E27FC236}">
                        <a16:creationId xmlns:a16="http://schemas.microsoft.com/office/drawing/2014/main" id="{1505A9A6-8F73-4110-A7CA-4B51DEC284B7}"/>
                      </a:ext>
                    </a:extLst>
                  </p:cNvPr>
                  <p:cNvGrpSpPr>
                    <a:grpSpLocks noChangeAspect="1"/>
                  </p:cNvGrpSpPr>
                  <p:nvPr/>
                </p:nvGrpSpPr>
                <p:grpSpPr>
                  <a:xfrm>
                    <a:off x="1058731" y="2787872"/>
                    <a:ext cx="1133061" cy="274320"/>
                    <a:chOff x="2072640" y="2631440"/>
                    <a:chExt cx="1930400" cy="467360"/>
                  </a:xfrm>
                </p:grpSpPr>
                <p:sp>
                  <p:nvSpPr>
                    <p:cNvPr id="214" name="Rectangle 213">
                      <a:extLst>
                        <a:ext uri="{FF2B5EF4-FFF2-40B4-BE49-F238E27FC236}">
                          <a16:creationId xmlns:a16="http://schemas.microsoft.com/office/drawing/2014/main" id="{574BD7ED-6E3E-4B92-B2C8-897A4544260A}"/>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6EA7AFA5-DCAF-42FB-B29F-42312A0C1AAA}"/>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3E59924D-8CDD-4CB6-A2E5-B82BB6F58D47}"/>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2ADBFE2-2D9B-4DF6-A582-A92C4E7979B6}"/>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F62B6AD-52C1-40A2-ABAA-FA468BFAA953}"/>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a:extLst>
                      <a:ext uri="{FF2B5EF4-FFF2-40B4-BE49-F238E27FC236}">
                        <a16:creationId xmlns:a16="http://schemas.microsoft.com/office/drawing/2014/main" id="{3F8CD543-6DA1-41E7-9ECE-50D9446C6729}"/>
                      </a:ext>
                    </a:extLst>
                  </p:cNvPr>
                  <p:cNvGrpSpPr>
                    <a:grpSpLocks noChangeAspect="1"/>
                  </p:cNvGrpSpPr>
                  <p:nvPr/>
                </p:nvGrpSpPr>
                <p:grpSpPr>
                  <a:xfrm>
                    <a:off x="1058731" y="3105998"/>
                    <a:ext cx="1133061" cy="274320"/>
                    <a:chOff x="2072640" y="2631440"/>
                    <a:chExt cx="1930400" cy="467360"/>
                  </a:xfrm>
                </p:grpSpPr>
                <p:sp>
                  <p:nvSpPr>
                    <p:cNvPr id="209" name="Rectangle 208">
                      <a:extLst>
                        <a:ext uri="{FF2B5EF4-FFF2-40B4-BE49-F238E27FC236}">
                          <a16:creationId xmlns:a16="http://schemas.microsoft.com/office/drawing/2014/main" id="{628D86CA-D263-4AB2-A836-5A8152ECCB1D}"/>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389DFBDA-68C8-4C97-B771-916B9D94F297}"/>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BD13DE6-A0C5-4A63-91C0-213C5619DA51}"/>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B2C8F92-F534-4A98-9B32-CC58EC991F26}"/>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EA1852E-C704-4836-BDAA-48471C0C2CE2}"/>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F68A8BDD-3D7F-4313-BD9F-A494B5BCAB13}"/>
                      </a:ext>
                    </a:extLst>
                  </p:cNvPr>
                  <p:cNvGrpSpPr>
                    <a:grpSpLocks noChangeAspect="1"/>
                  </p:cNvGrpSpPr>
                  <p:nvPr/>
                </p:nvGrpSpPr>
                <p:grpSpPr>
                  <a:xfrm>
                    <a:off x="1058731" y="3424124"/>
                    <a:ext cx="1133061" cy="274320"/>
                    <a:chOff x="2072640" y="2631440"/>
                    <a:chExt cx="1930400" cy="467360"/>
                  </a:xfrm>
                </p:grpSpPr>
                <p:sp>
                  <p:nvSpPr>
                    <p:cNvPr id="204" name="Rectangle 203">
                      <a:extLst>
                        <a:ext uri="{FF2B5EF4-FFF2-40B4-BE49-F238E27FC236}">
                          <a16:creationId xmlns:a16="http://schemas.microsoft.com/office/drawing/2014/main" id="{EA5B3B1E-A2EF-4555-8D8D-593BF0C8B3DF}"/>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12A66BA0-B05F-44A7-AC45-C477615197D0}"/>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17DD150-C7CE-483E-8D0C-4B0C03F6CF26}"/>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07A223D-75FA-4D76-BFAC-877CC6F889BA}"/>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E984D43-4653-4311-BA6C-ED6ACC3A61A8}"/>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043762A-D075-46FC-9166-F44C83677F9C}"/>
                      </a:ext>
                    </a:extLst>
                  </p:cNvPr>
                  <p:cNvGrpSpPr>
                    <a:grpSpLocks noChangeAspect="1"/>
                  </p:cNvGrpSpPr>
                  <p:nvPr/>
                </p:nvGrpSpPr>
                <p:grpSpPr>
                  <a:xfrm>
                    <a:off x="1058731" y="3742249"/>
                    <a:ext cx="1133061" cy="274320"/>
                    <a:chOff x="2072640" y="2631440"/>
                    <a:chExt cx="1930400" cy="467360"/>
                  </a:xfrm>
                </p:grpSpPr>
                <p:sp>
                  <p:nvSpPr>
                    <p:cNvPr id="199" name="Rectangle 198">
                      <a:extLst>
                        <a:ext uri="{FF2B5EF4-FFF2-40B4-BE49-F238E27FC236}">
                          <a16:creationId xmlns:a16="http://schemas.microsoft.com/office/drawing/2014/main" id="{40969A24-8010-4D00-B2D7-51F64670F6A5}"/>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42521DDC-2382-4B17-AD7E-2DF1426EBF0C}"/>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683C68D-5FD6-4E11-84C6-48B4EC38401A}"/>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F6A0535-3692-4E11-8777-384A9A2063EF}"/>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B3E72A8-9991-4CB3-A232-E940556CB0BF}"/>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8" name="Rectangle: Rounded Corners 197">
                    <a:extLst>
                      <a:ext uri="{FF2B5EF4-FFF2-40B4-BE49-F238E27FC236}">
                        <a16:creationId xmlns:a16="http://schemas.microsoft.com/office/drawing/2014/main" id="{52F212C9-A160-4D2C-BEA0-0506107A2F62}"/>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cxnSp>
              <p:nvCxnSpPr>
                <p:cNvPr id="192" name="Straight Connector 191">
                  <a:extLst>
                    <a:ext uri="{FF2B5EF4-FFF2-40B4-BE49-F238E27FC236}">
                      <a16:creationId xmlns:a16="http://schemas.microsoft.com/office/drawing/2014/main" id="{6107F8C1-7E38-46C3-9690-58B3076AE4ED}"/>
                    </a:ext>
                  </a:extLst>
                </p:cNvPr>
                <p:cNvCxnSpPr>
                  <a:stCxn id="223" idx="0"/>
                  <a:endCxn id="190" idx="2"/>
                </p:cNvCxnSpPr>
                <p:nvPr/>
              </p:nvCxnSpPr>
              <p:spPr>
                <a:xfrm flipV="1">
                  <a:off x="1323848" y="3258358"/>
                  <a:ext cx="650042"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69DCF56-A81B-4E88-8AA8-6E8ED41685C2}"/>
                    </a:ext>
                  </a:extLst>
                </p:cNvPr>
                <p:cNvCxnSpPr>
                  <a:cxnSpLocks/>
                  <a:stCxn id="198" idx="0"/>
                  <a:endCxn id="190" idx="2"/>
                </p:cNvCxnSpPr>
                <p:nvPr/>
              </p:nvCxnSpPr>
              <p:spPr>
                <a:xfrm flipH="1" flipV="1">
                  <a:off x="1973890" y="3258358"/>
                  <a:ext cx="650438"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21EA595-9A40-4851-9F62-7EEC0D4F905E}"/>
                </a:ext>
              </a:extLst>
            </p:cNvPr>
            <p:cNvGrpSpPr/>
            <p:nvPr/>
          </p:nvGrpSpPr>
          <p:grpSpPr>
            <a:xfrm>
              <a:off x="3646016" y="2763520"/>
              <a:ext cx="2675602" cy="2804160"/>
              <a:chOff x="638656" y="2763520"/>
              <a:chExt cx="2675602" cy="2804160"/>
            </a:xfrm>
          </p:grpSpPr>
          <p:sp>
            <p:nvSpPr>
              <p:cNvPr id="130" name="Rectangle 129">
                <a:extLst>
                  <a:ext uri="{FF2B5EF4-FFF2-40B4-BE49-F238E27FC236}">
                    <a16:creationId xmlns:a16="http://schemas.microsoft.com/office/drawing/2014/main" id="{EE91858B-AA5C-4C3B-8BAA-A6430203898E}"/>
                  </a:ext>
                </a:extLst>
              </p:cNvPr>
              <p:cNvSpPr/>
              <p:nvPr/>
            </p:nvSpPr>
            <p:spPr>
              <a:xfrm>
                <a:off x="638656" y="2763520"/>
                <a:ext cx="2675602" cy="28041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Data Store Cluster</a:t>
                </a:r>
              </a:p>
            </p:txBody>
          </p:sp>
          <p:grpSp>
            <p:nvGrpSpPr>
              <p:cNvPr id="131" name="Group 130">
                <a:extLst>
                  <a:ext uri="{FF2B5EF4-FFF2-40B4-BE49-F238E27FC236}">
                    <a16:creationId xmlns:a16="http://schemas.microsoft.com/office/drawing/2014/main" id="{DCB2D057-3114-478D-A17A-932A3CFE0357}"/>
                  </a:ext>
                </a:extLst>
              </p:cNvPr>
              <p:cNvGrpSpPr/>
              <p:nvPr/>
            </p:nvGrpSpPr>
            <p:grpSpPr>
              <a:xfrm>
                <a:off x="756920" y="2984038"/>
                <a:ext cx="2434336" cy="2099331"/>
                <a:chOff x="756920" y="2984038"/>
                <a:chExt cx="2434336" cy="2099331"/>
              </a:xfrm>
            </p:grpSpPr>
            <p:grpSp>
              <p:nvGrpSpPr>
                <p:cNvPr id="132" name="Group 131">
                  <a:extLst>
                    <a:ext uri="{FF2B5EF4-FFF2-40B4-BE49-F238E27FC236}">
                      <a16:creationId xmlns:a16="http://schemas.microsoft.com/office/drawing/2014/main" id="{C36DE2B8-30EB-43D7-9AFD-616FC983F1C1}"/>
                    </a:ext>
                  </a:extLst>
                </p:cNvPr>
                <p:cNvGrpSpPr/>
                <p:nvPr/>
              </p:nvGrpSpPr>
              <p:grpSpPr>
                <a:xfrm>
                  <a:off x="756920" y="3512378"/>
                  <a:ext cx="1133856" cy="1570991"/>
                  <a:chOff x="1058333" y="2445578"/>
                  <a:chExt cx="1133856" cy="1570991"/>
                </a:xfrm>
              </p:grpSpPr>
              <p:grpSp>
                <p:nvGrpSpPr>
                  <p:cNvPr id="162" name="Group 161">
                    <a:extLst>
                      <a:ext uri="{FF2B5EF4-FFF2-40B4-BE49-F238E27FC236}">
                        <a16:creationId xmlns:a16="http://schemas.microsoft.com/office/drawing/2014/main" id="{89B95418-1014-4765-95E3-A67F4AC3C3B9}"/>
                      </a:ext>
                    </a:extLst>
                  </p:cNvPr>
                  <p:cNvGrpSpPr>
                    <a:grpSpLocks noChangeAspect="1"/>
                  </p:cNvGrpSpPr>
                  <p:nvPr/>
                </p:nvGrpSpPr>
                <p:grpSpPr>
                  <a:xfrm>
                    <a:off x="1058731" y="2787872"/>
                    <a:ext cx="1133061" cy="274320"/>
                    <a:chOff x="2072640" y="2631440"/>
                    <a:chExt cx="1930400" cy="467360"/>
                  </a:xfrm>
                </p:grpSpPr>
                <p:sp>
                  <p:nvSpPr>
                    <p:cNvPr id="182" name="Rectangle 181">
                      <a:extLst>
                        <a:ext uri="{FF2B5EF4-FFF2-40B4-BE49-F238E27FC236}">
                          <a16:creationId xmlns:a16="http://schemas.microsoft.com/office/drawing/2014/main" id="{7B1BE0EB-ECB6-4572-A426-153917FBFE6A}"/>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C240F99-072A-4F77-8BDB-F27A046D79F0}"/>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5BEEBBF-3A83-4240-ACC1-949976EA5746}"/>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E4FCE87-05EC-40D6-BFB5-65E6C9FAAD9C}"/>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4450842-73DC-4B10-8C0B-CDA4C5AF3D43}"/>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43FC1F49-5D2F-449D-82C8-61AAB3058156}"/>
                      </a:ext>
                    </a:extLst>
                  </p:cNvPr>
                  <p:cNvGrpSpPr>
                    <a:grpSpLocks noChangeAspect="1"/>
                  </p:cNvGrpSpPr>
                  <p:nvPr/>
                </p:nvGrpSpPr>
                <p:grpSpPr>
                  <a:xfrm>
                    <a:off x="1058731" y="3105998"/>
                    <a:ext cx="1133061" cy="274320"/>
                    <a:chOff x="2072640" y="2631440"/>
                    <a:chExt cx="1930400" cy="467360"/>
                  </a:xfrm>
                </p:grpSpPr>
                <p:sp>
                  <p:nvSpPr>
                    <p:cNvPr id="177" name="Rectangle 176">
                      <a:extLst>
                        <a:ext uri="{FF2B5EF4-FFF2-40B4-BE49-F238E27FC236}">
                          <a16:creationId xmlns:a16="http://schemas.microsoft.com/office/drawing/2014/main" id="{92A2940D-7C1A-444C-9115-EBA7936C2351}"/>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5D9FCDC5-9F6C-4F39-BA90-518F44459139}"/>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B79317FC-5613-455E-A3EA-AB44DF2B8079}"/>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69DB6773-9CEB-451D-ABD5-1182B9129F3E}"/>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F15F9B35-DD86-45E6-8104-46DC02CA6088}"/>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D8F2EAB-AC9F-4799-BC8A-30809CAF93D9}"/>
                      </a:ext>
                    </a:extLst>
                  </p:cNvPr>
                  <p:cNvGrpSpPr>
                    <a:grpSpLocks noChangeAspect="1"/>
                  </p:cNvGrpSpPr>
                  <p:nvPr/>
                </p:nvGrpSpPr>
                <p:grpSpPr>
                  <a:xfrm>
                    <a:off x="1058731" y="3424124"/>
                    <a:ext cx="1133061" cy="274320"/>
                    <a:chOff x="2072640" y="2631440"/>
                    <a:chExt cx="1930400" cy="467360"/>
                  </a:xfrm>
                </p:grpSpPr>
                <p:sp>
                  <p:nvSpPr>
                    <p:cNvPr id="172" name="Rectangle 171">
                      <a:extLst>
                        <a:ext uri="{FF2B5EF4-FFF2-40B4-BE49-F238E27FC236}">
                          <a16:creationId xmlns:a16="http://schemas.microsoft.com/office/drawing/2014/main" id="{8F6C7DAF-C89D-4B41-BEB1-528EF5C58C04}"/>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55C020E-AD1B-46E5-8304-BC924B331C41}"/>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CDCBA269-AEB8-456D-957E-58F9D02C8119}"/>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B42866C-E1F9-49D2-A244-D5D95BACA855}"/>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F2DE866-A35C-4D97-A33D-580844ECF132}"/>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6990385A-57B4-4DCD-94C1-66A2BCEC5C4B}"/>
                      </a:ext>
                    </a:extLst>
                  </p:cNvPr>
                  <p:cNvGrpSpPr>
                    <a:grpSpLocks noChangeAspect="1"/>
                  </p:cNvGrpSpPr>
                  <p:nvPr/>
                </p:nvGrpSpPr>
                <p:grpSpPr>
                  <a:xfrm>
                    <a:off x="1058731" y="3742249"/>
                    <a:ext cx="1133061" cy="274320"/>
                    <a:chOff x="2072640" y="2631440"/>
                    <a:chExt cx="1930400" cy="467360"/>
                  </a:xfrm>
                </p:grpSpPr>
                <p:sp>
                  <p:nvSpPr>
                    <p:cNvPr id="167" name="Rectangle 166">
                      <a:extLst>
                        <a:ext uri="{FF2B5EF4-FFF2-40B4-BE49-F238E27FC236}">
                          <a16:creationId xmlns:a16="http://schemas.microsoft.com/office/drawing/2014/main" id="{FEDD176B-2887-421A-AF13-7A5666039A7D}"/>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A539F8A4-6266-4AB4-95BF-A89E47D12053}"/>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A1EA695-15A6-4985-A147-6C28794C0BAF}"/>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5084873-78AD-4778-B7E3-A726DED8A4DD}"/>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1FD3212-0EF5-4041-8C33-3F75CE1DDF5D}"/>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Rectangle: Rounded Corners 165">
                    <a:extLst>
                      <a:ext uri="{FF2B5EF4-FFF2-40B4-BE49-F238E27FC236}">
                        <a16:creationId xmlns:a16="http://schemas.microsoft.com/office/drawing/2014/main" id="{DFCB2F34-4DBA-4ED0-94B1-F2890403C49D}"/>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sp>
              <p:nvSpPr>
                <p:cNvPr id="133" name="Rectangle: Rounded Corners 132">
                  <a:extLst>
                    <a:ext uri="{FF2B5EF4-FFF2-40B4-BE49-F238E27FC236}">
                      <a16:creationId xmlns:a16="http://schemas.microsoft.com/office/drawing/2014/main" id="{AC6E1E13-E4B5-4B5D-B707-E376064502D0}"/>
                    </a:ext>
                  </a:extLst>
                </p:cNvPr>
                <p:cNvSpPr/>
                <p:nvPr/>
              </p:nvSpPr>
              <p:spPr>
                <a:xfrm>
                  <a:off x="756920" y="2984038"/>
                  <a:ext cx="2433939"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Cluster Network</a:t>
                  </a:r>
                </a:p>
              </p:txBody>
            </p:sp>
            <p:grpSp>
              <p:nvGrpSpPr>
                <p:cNvPr id="134" name="Group 133">
                  <a:extLst>
                    <a:ext uri="{FF2B5EF4-FFF2-40B4-BE49-F238E27FC236}">
                      <a16:creationId xmlns:a16="http://schemas.microsoft.com/office/drawing/2014/main" id="{E3292F0F-9BC8-480B-9DF8-6F9B5BC0AFB8}"/>
                    </a:ext>
                  </a:extLst>
                </p:cNvPr>
                <p:cNvGrpSpPr/>
                <p:nvPr/>
              </p:nvGrpSpPr>
              <p:grpSpPr>
                <a:xfrm>
                  <a:off x="2057400" y="3512378"/>
                  <a:ext cx="1133856" cy="1570991"/>
                  <a:chOff x="1058333" y="2445578"/>
                  <a:chExt cx="1133856" cy="1570991"/>
                </a:xfrm>
              </p:grpSpPr>
              <p:grpSp>
                <p:nvGrpSpPr>
                  <p:cNvPr id="137" name="Group 136">
                    <a:extLst>
                      <a:ext uri="{FF2B5EF4-FFF2-40B4-BE49-F238E27FC236}">
                        <a16:creationId xmlns:a16="http://schemas.microsoft.com/office/drawing/2014/main" id="{7BEA3D69-A15F-4400-ADF6-89D23196D5D6}"/>
                      </a:ext>
                    </a:extLst>
                  </p:cNvPr>
                  <p:cNvGrpSpPr>
                    <a:grpSpLocks noChangeAspect="1"/>
                  </p:cNvGrpSpPr>
                  <p:nvPr/>
                </p:nvGrpSpPr>
                <p:grpSpPr>
                  <a:xfrm>
                    <a:off x="1058731" y="2787872"/>
                    <a:ext cx="1133061" cy="274320"/>
                    <a:chOff x="2072640" y="2631440"/>
                    <a:chExt cx="1930400" cy="467360"/>
                  </a:xfrm>
                </p:grpSpPr>
                <p:sp>
                  <p:nvSpPr>
                    <p:cNvPr id="157" name="Rectangle 156">
                      <a:extLst>
                        <a:ext uri="{FF2B5EF4-FFF2-40B4-BE49-F238E27FC236}">
                          <a16:creationId xmlns:a16="http://schemas.microsoft.com/office/drawing/2014/main" id="{9730CA89-DA13-40C4-9D4C-E74715F54026}"/>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97EA73B5-5A25-4DAF-8778-3F61F397B902}"/>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B0E6C7A-571D-4A09-BA17-D16255786970}"/>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F27663E8-876C-4DFF-A73B-5F2906FFE3DD}"/>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2459D13-7590-4AAF-A823-C6C64DCDA1CB}"/>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96DDC7A9-3639-4B24-905C-4AE88CCF68BC}"/>
                      </a:ext>
                    </a:extLst>
                  </p:cNvPr>
                  <p:cNvGrpSpPr>
                    <a:grpSpLocks noChangeAspect="1"/>
                  </p:cNvGrpSpPr>
                  <p:nvPr/>
                </p:nvGrpSpPr>
                <p:grpSpPr>
                  <a:xfrm>
                    <a:off x="1058731" y="3105998"/>
                    <a:ext cx="1133061" cy="274320"/>
                    <a:chOff x="2072640" y="2631440"/>
                    <a:chExt cx="1930400" cy="467360"/>
                  </a:xfrm>
                </p:grpSpPr>
                <p:sp>
                  <p:nvSpPr>
                    <p:cNvPr id="152" name="Rectangle 151">
                      <a:extLst>
                        <a:ext uri="{FF2B5EF4-FFF2-40B4-BE49-F238E27FC236}">
                          <a16:creationId xmlns:a16="http://schemas.microsoft.com/office/drawing/2014/main" id="{654FB0CD-7588-4784-A75D-5C9BE10A3921}"/>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FD1EE23E-AF52-4A8C-A9FA-CC21368597F3}"/>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1CEE77-282F-49B1-8F76-7928A89C02AE}"/>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76D5620E-7D02-46D4-A4B0-B4B04759BDC7}"/>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45E04FB-E080-4FFF-998B-CABA370BD146}"/>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72D87A99-ACBD-47CD-8616-93CABE2EB94D}"/>
                      </a:ext>
                    </a:extLst>
                  </p:cNvPr>
                  <p:cNvGrpSpPr>
                    <a:grpSpLocks noChangeAspect="1"/>
                  </p:cNvGrpSpPr>
                  <p:nvPr/>
                </p:nvGrpSpPr>
                <p:grpSpPr>
                  <a:xfrm>
                    <a:off x="1058731" y="3424124"/>
                    <a:ext cx="1133061" cy="274320"/>
                    <a:chOff x="2072640" y="2631440"/>
                    <a:chExt cx="1930400" cy="467360"/>
                  </a:xfrm>
                </p:grpSpPr>
                <p:sp>
                  <p:nvSpPr>
                    <p:cNvPr id="147" name="Rectangle 146">
                      <a:extLst>
                        <a:ext uri="{FF2B5EF4-FFF2-40B4-BE49-F238E27FC236}">
                          <a16:creationId xmlns:a16="http://schemas.microsoft.com/office/drawing/2014/main" id="{EA85C673-0ED5-4947-B12C-07A877AA6068}"/>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866260E-A1A1-47B0-A0B0-572D26B6A532}"/>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9E4D4F1-48D2-4276-9530-18662617FF49}"/>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EA27CD2-81D6-4C02-8AF7-2D9E489E38FF}"/>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1924191-2748-4FFB-8334-DAD1DF24C489}"/>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F0AD6E7-6650-44FA-B186-8A7C4804BF93}"/>
                      </a:ext>
                    </a:extLst>
                  </p:cNvPr>
                  <p:cNvGrpSpPr>
                    <a:grpSpLocks noChangeAspect="1"/>
                  </p:cNvGrpSpPr>
                  <p:nvPr/>
                </p:nvGrpSpPr>
                <p:grpSpPr>
                  <a:xfrm>
                    <a:off x="1058731" y="3742249"/>
                    <a:ext cx="1133061" cy="274320"/>
                    <a:chOff x="2072640" y="2631440"/>
                    <a:chExt cx="1930400" cy="467360"/>
                  </a:xfrm>
                </p:grpSpPr>
                <p:sp>
                  <p:nvSpPr>
                    <p:cNvPr id="142" name="Rectangle 141">
                      <a:extLst>
                        <a:ext uri="{FF2B5EF4-FFF2-40B4-BE49-F238E27FC236}">
                          <a16:creationId xmlns:a16="http://schemas.microsoft.com/office/drawing/2014/main" id="{268ACA5E-C9DF-47B8-8DE0-B244CB82A5FC}"/>
                        </a:ext>
                      </a:extLst>
                    </p:cNvPr>
                    <p:cNvSpPr/>
                    <p:nvPr/>
                  </p:nvSpPr>
                  <p:spPr>
                    <a:xfrm>
                      <a:off x="2072640" y="2631440"/>
                      <a:ext cx="1930400" cy="4673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7F91B31-EF80-4F61-A2CF-66EAFE81191D}"/>
                        </a:ext>
                      </a:extLst>
                    </p:cNvPr>
                    <p:cNvSpPr/>
                    <p:nvPr/>
                  </p:nvSpPr>
                  <p:spPr>
                    <a:xfrm>
                      <a:off x="2161540" y="2750820"/>
                      <a:ext cx="80264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E7D4FFE0-FE29-46EF-8A96-4E50D7E844C8}"/>
                        </a:ext>
                      </a:extLst>
                    </p:cNvPr>
                    <p:cNvSpPr/>
                    <p:nvPr/>
                  </p:nvSpPr>
                  <p:spPr>
                    <a:xfrm>
                      <a:off x="3057313"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8F3B135-41FD-456F-8905-714F70619461}"/>
                        </a:ext>
                      </a:extLst>
                    </p:cNvPr>
                    <p:cNvSpPr/>
                    <p:nvPr/>
                  </p:nvSpPr>
                  <p:spPr>
                    <a:xfrm>
                      <a:off x="3379046"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BCD412AC-7857-4141-8483-B50D4F69A04A}"/>
                        </a:ext>
                      </a:extLst>
                    </p:cNvPr>
                    <p:cNvSpPr/>
                    <p:nvPr/>
                  </p:nvSpPr>
                  <p:spPr>
                    <a:xfrm>
                      <a:off x="3700780" y="2750820"/>
                      <a:ext cx="228600"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Rounded Corners 140">
                    <a:extLst>
                      <a:ext uri="{FF2B5EF4-FFF2-40B4-BE49-F238E27FC236}">
                        <a16:creationId xmlns:a16="http://schemas.microsoft.com/office/drawing/2014/main" id="{11F67747-4B0B-4716-A438-1BC66922E711}"/>
                      </a:ext>
                    </a:extLst>
                  </p:cNvPr>
                  <p:cNvSpPr/>
                  <p:nvPr/>
                </p:nvSpPr>
                <p:spPr>
                  <a:xfrm>
                    <a:off x="1058333" y="2445578"/>
                    <a:ext cx="1133856"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ToR</a:t>
                    </a:r>
                    <a:endParaRPr lang="en-US" sz="1600" dirty="0">
                      <a:solidFill>
                        <a:schemeClr val="tx1"/>
                      </a:solidFill>
                    </a:endParaRPr>
                  </a:p>
                </p:txBody>
              </p:sp>
            </p:grpSp>
            <p:cxnSp>
              <p:nvCxnSpPr>
                <p:cNvPr id="135" name="Straight Connector 134">
                  <a:extLst>
                    <a:ext uri="{FF2B5EF4-FFF2-40B4-BE49-F238E27FC236}">
                      <a16:creationId xmlns:a16="http://schemas.microsoft.com/office/drawing/2014/main" id="{5C6D9036-91AA-4367-977E-A900F90CD23B}"/>
                    </a:ext>
                  </a:extLst>
                </p:cNvPr>
                <p:cNvCxnSpPr>
                  <a:stCxn id="166" idx="0"/>
                  <a:endCxn id="133" idx="2"/>
                </p:cNvCxnSpPr>
                <p:nvPr/>
              </p:nvCxnSpPr>
              <p:spPr>
                <a:xfrm flipV="1">
                  <a:off x="1323848" y="3258358"/>
                  <a:ext cx="650042"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5408947-01CE-417E-B01A-F9C033DCE77F}"/>
                    </a:ext>
                  </a:extLst>
                </p:cNvPr>
                <p:cNvCxnSpPr>
                  <a:cxnSpLocks/>
                  <a:stCxn id="141" idx="0"/>
                  <a:endCxn id="133" idx="2"/>
                </p:cNvCxnSpPr>
                <p:nvPr/>
              </p:nvCxnSpPr>
              <p:spPr>
                <a:xfrm flipH="1" flipV="1">
                  <a:off x="1973890" y="3258358"/>
                  <a:ext cx="650438" cy="25402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27" name="Rectangle: Rounded Corners 126">
              <a:extLst>
                <a:ext uri="{FF2B5EF4-FFF2-40B4-BE49-F238E27FC236}">
                  <a16:creationId xmlns:a16="http://schemas.microsoft.com/office/drawing/2014/main" id="{04F96740-0F1B-4029-8DC4-CEE3A4254DC0}"/>
                </a:ext>
              </a:extLst>
            </p:cNvPr>
            <p:cNvSpPr/>
            <p:nvPr/>
          </p:nvSpPr>
          <p:spPr>
            <a:xfrm>
              <a:off x="1977406" y="2098846"/>
              <a:ext cx="3005462"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Datacenter Network</a:t>
              </a:r>
            </a:p>
          </p:txBody>
        </p:sp>
        <p:cxnSp>
          <p:nvCxnSpPr>
            <p:cNvPr id="128" name="Straight Connector 127">
              <a:extLst>
                <a:ext uri="{FF2B5EF4-FFF2-40B4-BE49-F238E27FC236}">
                  <a16:creationId xmlns:a16="http://schemas.microsoft.com/office/drawing/2014/main" id="{A39ABF46-12A9-40C8-A028-AC519F114200}"/>
                </a:ext>
              </a:extLst>
            </p:cNvPr>
            <p:cNvCxnSpPr>
              <a:cxnSpLocks/>
              <a:stCxn id="190" idx="0"/>
              <a:endCxn id="127" idx="2"/>
            </p:cNvCxnSpPr>
            <p:nvPr/>
          </p:nvCxnSpPr>
          <p:spPr>
            <a:xfrm flipV="1">
              <a:off x="1973890" y="2373166"/>
              <a:ext cx="1506247" cy="610872"/>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C35162-A8AC-4632-9845-E7062B547D52}"/>
                </a:ext>
              </a:extLst>
            </p:cNvPr>
            <p:cNvCxnSpPr>
              <a:cxnSpLocks/>
              <a:stCxn id="133" idx="0"/>
              <a:endCxn id="127" idx="2"/>
            </p:cNvCxnSpPr>
            <p:nvPr/>
          </p:nvCxnSpPr>
          <p:spPr>
            <a:xfrm flipH="1" flipV="1">
              <a:off x="3480137" y="2373166"/>
              <a:ext cx="1501113" cy="610872"/>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44" name="Rectangle: Rounded Corners 243">
            <a:extLst>
              <a:ext uri="{FF2B5EF4-FFF2-40B4-BE49-F238E27FC236}">
                <a16:creationId xmlns:a16="http://schemas.microsoft.com/office/drawing/2014/main" id="{2E85D0B2-C4CF-4C12-A4F5-8E4D24B95C49}"/>
              </a:ext>
            </a:extLst>
          </p:cNvPr>
          <p:cNvSpPr/>
          <p:nvPr/>
        </p:nvSpPr>
        <p:spPr>
          <a:xfrm>
            <a:off x="4652314" y="897407"/>
            <a:ext cx="3005462" cy="27432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Internet</a:t>
            </a:r>
          </a:p>
        </p:txBody>
      </p:sp>
      <p:cxnSp>
        <p:nvCxnSpPr>
          <p:cNvPr id="245" name="Straight Connector 244">
            <a:extLst>
              <a:ext uri="{FF2B5EF4-FFF2-40B4-BE49-F238E27FC236}">
                <a16:creationId xmlns:a16="http://schemas.microsoft.com/office/drawing/2014/main" id="{F73C8BB8-207A-495C-9EE0-22B079668A5C}"/>
              </a:ext>
            </a:extLst>
          </p:cNvPr>
          <p:cNvCxnSpPr>
            <a:cxnSpLocks/>
            <a:stCxn id="7" idx="0"/>
            <a:endCxn id="244" idx="2"/>
          </p:cNvCxnSpPr>
          <p:nvPr/>
        </p:nvCxnSpPr>
        <p:spPr>
          <a:xfrm flipV="1">
            <a:off x="3153344" y="1171727"/>
            <a:ext cx="3001701" cy="66800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52FA9B7-B969-4B87-96DE-23E00D87FDE9}"/>
              </a:ext>
            </a:extLst>
          </p:cNvPr>
          <p:cNvCxnSpPr>
            <a:cxnSpLocks/>
            <a:stCxn id="127" idx="0"/>
            <a:endCxn id="244" idx="2"/>
          </p:cNvCxnSpPr>
          <p:nvPr/>
        </p:nvCxnSpPr>
        <p:spPr>
          <a:xfrm flipH="1" flipV="1">
            <a:off x="6155045" y="1171727"/>
            <a:ext cx="3012292" cy="66800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47" name="Content Placeholder 1">
            <a:extLst>
              <a:ext uri="{FF2B5EF4-FFF2-40B4-BE49-F238E27FC236}">
                <a16:creationId xmlns:a16="http://schemas.microsoft.com/office/drawing/2014/main" id="{9762BFBB-BF44-4DBD-8ABD-AA9E7E3C88AD}"/>
              </a:ext>
            </a:extLst>
          </p:cNvPr>
          <p:cNvSpPr>
            <a:spLocks noGrp="1"/>
          </p:cNvSpPr>
          <p:nvPr>
            <p:ph idx="1"/>
          </p:nvPr>
        </p:nvSpPr>
        <p:spPr>
          <a:xfrm>
            <a:off x="1386174" y="5475705"/>
            <a:ext cx="10571718" cy="1196101"/>
          </a:xfrm>
        </p:spPr>
        <p:txBody>
          <a:bodyPr>
            <a:normAutofit fontScale="70000" lnSpcReduction="20000"/>
          </a:bodyPr>
          <a:lstStyle/>
          <a:p>
            <a:pPr>
              <a:lnSpc>
                <a:spcPct val="120000"/>
              </a:lnSpc>
              <a:spcBef>
                <a:spcPts val="0"/>
              </a:spcBef>
              <a:buClr>
                <a:srgbClr val="C00000"/>
              </a:buClr>
              <a:buFont typeface="Wingdings" panose="05000000000000000000" pitchFamily="2" charset="2"/>
              <a:buChar char="§"/>
            </a:pPr>
            <a:r>
              <a:rPr lang="en-US" sz="2400" dirty="0"/>
              <a:t>Data access latency and performance variation due to physical distance</a:t>
            </a:r>
          </a:p>
          <a:p>
            <a:pPr>
              <a:lnSpc>
                <a:spcPct val="120000"/>
              </a:lnSpc>
              <a:spcBef>
                <a:spcPts val="0"/>
              </a:spcBef>
              <a:buClr>
                <a:srgbClr val="C00000"/>
              </a:buClr>
              <a:buFont typeface="Wingdings" panose="05000000000000000000" pitchFamily="2" charset="2"/>
              <a:buChar char="§"/>
            </a:pPr>
            <a:r>
              <a:rPr lang="en-US" sz="2400" dirty="0"/>
              <a:t>Constrained data throughput due to multiple levels of oversubscribed networks</a:t>
            </a:r>
          </a:p>
          <a:p>
            <a:pPr>
              <a:lnSpc>
                <a:spcPct val="120000"/>
              </a:lnSpc>
              <a:spcBef>
                <a:spcPts val="0"/>
              </a:spcBef>
              <a:buClr>
                <a:srgbClr val="C00000"/>
              </a:buClr>
              <a:buFont typeface="Wingdings" panose="05000000000000000000" pitchFamily="2" charset="2"/>
              <a:buChar char="§"/>
            </a:pPr>
            <a:r>
              <a:rPr lang="en-US" sz="2400" dirty="0"/>
              <a:t>I/O bottleneck due to the limited speed of disks used for very-high-capacity storage</a:t>
            </a:r>
          </a:p>
          <a:p>
            <a:pPr>
              <a:lnSpc>
                <a:spcPct val="120000"/>
              </a:lnSpc>
              <a:spcBef>
                <a:spcPts val="0"/>
              </a:spcBef>
              <a:buClr>
                <a:srgbClr val="C00000"/>
              </a:buClr>
              <a:buFont typeface="Wingdings" panose="05000000000000000000" pitchFamily="2" charset="2"/>
              <a:buChar char="§"/>
            </a:pPr>
            <a:r>
              <a:rPr lang="en-US" sz="2400" dirty="0"/>
              <a:t>Impeded performance of data-parallel analytics due to the memory wall  </a:t>
            </a:r>
          </a:p>
        </p:txBody>
      </p:sp>
    </p:spTree>
    <p:extLst>
      <p:ext uri="{BB962C8B-B14F-4D97-AF65-F5344CB8AC3E}">
        <p14:creationId xmlns:p14="http://schemas.microsoft.com/office/powerpoint/2010/main" val="34078769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5A321C-1F04-4C67-8D4B-56F5D45DD5D4}"/>
              </a:ext>
            </a:extLst>
          </p:cNvPr>
          <p:cNvSpPr>
            <a:spLocks noGrp="1"/>
          </p:cNvSpPr>
          <p:nvPr>
            <p:ph type="title"/>
          </p:nvPr>
        </p:nvSpPr>
        <p:spPr>
          <a:xfrm>
            <a:off x="431690" y="44442"/>
            <a:ext cx="10752513" cy="561733"/>
          </a:xfrm>
        </p:spPr>
        <p:txBody>
          <a:bodyPr/>
          <a:lstStyle/>
          <a:p>
            <a:r>
              <a:rPr lang="en-US" sz="2800" b="1" dirty="0">
                <a:latin typeface="Arial" panose="020B0604020202020204" pitchFamily="34" charset="0"/>
                <a:cs typeface="Arial" panose="020B0604020202020204" pitchFamily="34" charset="0"/>
              </a:rPr>
              <a:t>Accelerating the Data Value Chain</a:t>
            </a:r>
          </a:p>
        </p:txBody>
      </p:sp>
      <p:sp>
        <p:nvSpPr>
          <p:cNvPr id="2" name="Slide Number Placeholder 1">
            <a:extLst>
              <a:ext uri="{FF2B5EF4-FFF2-40B4-BE49-F238E27FC236}">
                <a16:creationId xmlns:a16="http://schemas.microsoft.com/office/drawing/2014/main" id="{26E87879-C089-4E4E-B826-29341A8815D4}"/>
              </a:ext>
            </a:extLst>
          </p:cNvPr>
          <p:cNvSpPr>
            <a:spLocks noGrp="1"/>
          </p:cNvSpPr>
          <p:nvPr>
            <p:ph type="sldNum" sz="quarter" idx="4294967295"/>
          </p:nvPr>
        </p:nvSpPr>
        <p:spPr>
          <a:xfrm>
            <a:off x="0" y="6602413"/>
            <a:ext cx="474663" cy="365125"/>
          </a:xfrm>
          <a:prstGeom prst="rect">
            <a:avLst/>
          </a:prstGeom>
        </p:spPr>
        <p:txBody>
          <a:bodyPr/>
          <a:lstStyle/>
          <a:p>
            <a:fld id="{3B917CB5-27BD-4ECA-9D86-80D4B900A204}" type="slidenum">
              <a:rPr lang="en-US" sz="1200" smtClean="0"/>
              <a:pPr/>
              <a:t>18</a:t>
            </a:fld>
            <a:endParaRPr lang="en-US" sz="1200" dirty="0"/>
          </a:p>
        </p:txBody>
      </p:sp>
      <p:pic>
        <p:nvPicPr>
          <p:cNvPr id="250" name="Picture 249" descr="A screenshot of a cell phone&#10;&#10;Description automatically generated">
            <a:extLst>
              <a:ext uri="{FF2B5EF4-FFF2-40B4-BE49-F238E27FC236}">
                <a16:creationId xmlns:a16="http://schemas.microsoft.com/office/drawing/2014/main" id="{028D78D9-ABEB-4A7F-B8F6-F80EF05A60C9}"/>
              </a:ext>
            </a:extLst>
          </p:cNvPr>
          <p:cNvPicPr>
            <a:picLocks noChangeAspect="1"/>
          </p:cNvPicPr>
          <p:nvPr/>
        </p:nvPicPr>
        <p:blipFill>
          <a:blip r:embed="rId2"/>
          <a:stretch>
            <a:fillRect/>
          </a:stretch>
        </p:blipFill>
        <p:spPr>
          <a:xfrm>
            <a:off x="712342" y="722390"/>
            <a:ext cx="5383658" cy="6113124"/>
          </a:xfrm>
          <a:prstGeom prst="rect">
            <a:avLst/>
          </a:prstGeom>
        </p:spPr>
      </p:pic>
      <p:sp>
        <p:nvSpPr>
          <p:cNvPr id="251" name="Right Brace 250">
            <a:extLst>
              <a:ext uri="{FF2B5EF4-FFF2-40B4-BE49-F238E27FC236}">
                <a16:creationId xmlns:a16="http://schemas.microsoft.com/office/drawing/2014/main" id="{E1D95D3D-FBA3-4729-ABF4-FE12F8CF24B5}"/>
              </a:ext>
            </a:extLst>
          </p:cNvPr>
          <p:cNvSpPr/>
          <p:nvPr/>
        </p:nvSpPr>
        <p:spPr>
          <a:xfrm>
            <a:off x="6462445" y="1099332"/>
            <a:ext cx="277402" cy="197263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2" name="Content Placeholder 1">
            <a:extLst>
              <a:ext uri="{FF2B5EF4-FFF2-40B4-BE49-F238E27FC236}">
                <a16:creationId xmlns:a16="http://schemas.microsoft.com/office/drawing/2014/main" id="{39151D20-1858-4714-8B5F-18425AA10D52}"/>
              </a:ext>
            </a:extLst>
          </p:cNvPr>
          <p:cNvSpPr>
            <a:spLocks noGrp="1"/>
          </p:cNvSpPr>
          <p:nvPr>
            <p:ph idx="1"/>
          </p:nvPr>
        </p:nvSpPr>
        <p:spPr>
          <a:xfrm>
            <a:off x="6906141" y="1487600"/>
            <a:ext cx="4573517" cy="1348065"/>
          </a:xfrm>
        </p:spPr>
        <p:txBody>
          <a:bodyPr>
            <a:normAutofit/>
          </a:bodyPr>
          <a:lstStyle/>
          <a:p>
            <a:pPr marL="0" indent="0">
              <a:lnSpc>
                <a:spcPct val="120000"/>
              </a:lnSpc>
              <a:spcBef>
                <a:spcPts val="0"/>
              </a:spcBef>
              <a:buClr>
                <a:srgbClr val="C00000"/>
              </a:buClr>
              <a:buNone/>
            </a:pPr>
            <a:r>
              <a:rPr lang="en-US" sz="1600" b="1" dirty="0">
                <a:solidFill>
                  <a:srgbClr val="C00000"/>
                </a:solidFill>
                <a:latin typeface="Arial" panose="020B0604020202020204" pitchFamily="34" charset="0"/>
                <a:cs typeface="Arial" panose="020B0604020202020204" pitchFamily="34" charset="0"/>
              </a:rPr>
              <a:t>Virtual Data Lakes</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Master data catalog</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Data virtualization engine</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Data privacy protection</a:t>
            </a:r>
          </a:p>
        </p:txBody>
      </p:sp>
      <p:sp>
        <p:nvSpPr>
          <p:cNvPr id="253" name="Right Brace 252">
            <a:extLst>
              <a:ext uri="{FF2B5EF4-FFF2-40B4-BE49-F238E27FC236}">
                <a16:creationId xmlns:a16="http://schemas.microsoft.com/office/drawing/2014/main" id="{B10F033E-D93C-49AD-B39E-D7C97ABCBE68}"/>
              </a:ext>
            </a:extLst>
          </p:cNvPr>
          <p:cNvSpPr/>
          <p:nvPr/>
        </p:nvSpPr>
        <p:spPr>
          <a:xfrm>
            <a:off x="6462445" y="3282551"/>
            <a:ext cx="277402" cy="197263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Content Placeholder 1">
            <a:extLst>
              <a:ext uri="{FF2B5EF4-FFF2-40B4-BE49-F238E27FC236}">
                <a16:creationId xmlns:a16="http://schemas.microsoft.com/office/drawing/2014/main" id="{6BB894EF-A8E1-4A92-BFE4-36BB93F86BA5}"/>
              </a:ext>
            </a:extLst>
          </p:cNvPr>
          <p:cNvSpPr txBox="1">
            <a:spLocks/>
          </p:cNvSpPr>
          <p:nvPr/>
        </p:nvSpPr>
        <p:spPr>
          <a:xfrm>
            <a:off x="6906141" y="3670819"/>
            <a:ext cx="4573517" cy="11961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C00000"/>
              </a:buClr>
              <a:buFont typeface="Arial" panose="020B0604020202020204" pitchFamily="34" charset="0"/>
              <a:buNone/>
            </a:pPr>
            <a:r>
              <a:rPr lang="en-US" sz="1600" b="1" dirty="0">
                <a:solidFill>
                  <a:srgbClr val="C00000"/>
                </a:solidFill>
                <a:latin typeface="Arial" panose="020B0604020202020204" pitchFamily="34" charset="0"/>
                <a:cs typeface="Arial" panose="020B0604020202020204" pitchFamily="34" charset="0"/>
              </a:rPr>
              <a:t>Low-Code Application Development</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Visual programming</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Model-driven development</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Data and model governance</a:t>
            </a:r>
          </a:p>
        </p:txBody>
      </p:sp>
      <p:sp>
        <p:nvSpPr>
          <p:cNvPr id="255" name="Right Brace 254">
            <a:extLst>
              <a:ext uri="{FF2B5EF4-FFF2-40B4-BE49-F238E27FC236}">
                <a16:creationId xmlns:a16="http://schemas.microsoft.com/office/drawing/2014/main" id="{618F5395-BB02-4D17-B60B-2522655E96EE}"/>
              </a:ext>
            </a:extLst>
          </p:cNvPr>
          <p:cNvSpPr/>
          <p:nvPr/>
        </p:nvSpPr>
        <p:spPr>
          <a:xfrm>
            <a:off x="6462445" y="5380709"/>
            <a:ext cx="277402" cy="110968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6" name="Content Placeholder 1">
            <a:extLst>
              <a:ext uri="{FF2B5EF4-FFF2-40B4-BE49-F238E27FC236}">
                <a16:creationId xmlns:a16="http://schemas.microsoft.com/office/drawing/2014/main" id="{4CF9C77C-EC6E-4854-AC0B-7A0506AC1EBB}"/>
              </a:ext>
            </a:extLst>
          </p:cNvPr>
          <p:cNvSpPr txBox="1">
            <a:spLocks/>
          </p:cNvSpPr>
          <p:nvPr/>
        </p:nvSpPr>
        <p:spPr>
          <a:xfrm>
            <a:off x="6906141" y="5337502"/>
            <a:ext cx="4573517" cy="11961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C00000"/>
              </a:buClr>
              <a:buFont typeface="Arial" panose="020B0604020202020204" pitchFamily="34" charset="0"/>
              <a:buNone/>
            </a:pPr>
            <a:r>
              <a:rPr lang="en-US" sz="1600" b="1" dirty="0">
                <a:solidFill>
                  <a:srgbClr val="C00000"/>
                </a:solidFill>
                <a:latin typeface="Arial" panose="020B0604020202020204" pitchFamily="34" charset="0"/>
                <a:cs typeface="Arial" panose="020B0604020202020204" pitchFamily="34" charset="0"/>
              </a:rPr>
              <a:t>Optimization of Data Infrastructure</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Near-data processing</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Semantic caching</a:t>
            </a:r>
          </a:p>
          <a:p>
            <a:pPr>
              <a:lnSpc>
                <a:spcPct val="120000"/>
              </a:lnSpc>
              <a:spcBef>
                <a:spcPts val="0"/>
              </a:spcBef>
              <a:buClr>
                <a:srgbClr val="C00000"/>
              </a:buClr>
              <a:buFont typeface="Wingdings" panose="05000000000000000000" pitchFamily="2" charset="2"/>
              <a:buChar char="§"/>
            </a:pPr>
            <a:r>
              <a:rPr lang="en-US" sz="1600" dirty="0">
                <a:latin typeface="Arial" panose="020B0604020202020204" pitchFamily="34" charset="0"/>
                <a:cs typeface="Arial" panose="020B0604020202020204" pitchFamily="34" charset="0"/>
              </a:rPr>
              <a:t>Holistic optimization</a:t>
            </a:r>
          </a:p>
        </p:txBody>
      </p:sp>
      <p:sp>
        <p:nvSpPr>
          <p:cNvPr id="4" name="TextBox 3">
            <a:extLst>
              <a:ext uri="{FF2B5EF4-FFF2-40B4-BE49-F238E27FC236}">
                <a16:creationId xmlns:a16="http://schemas.microsoft.com/office/drawing/2014/main" id="{6AC5A4C7-2E3A-48FB-8C11-B1E08BA3B206}"/>
              </a:ext>
            </a:extLst>
          </p:cNvPr>
          <p:cNvSpPr txBox="1"/>
          <p:nvPr/>
        </p:nvSpPr>
        <p:spPr>
          <a:xfrm>
            <a:off x="6906141" y="908454"/>
            <a:ext cx="2149948" cy="400110"/>
          </a:xfrm>
          <a:prstGeom prst="rect">
            <a:avLst/>
          </a:prstGeom>
          <a:noFill/>
        </p:spPr>
        <p:txBody>
          <a:bodyPr wrap="none" rtlCol="0">
            <a:spAutoFit/>
          </a:bodyPr>
          <a:lstStyle/>
          <a:p>
            <a:r>
              <a:rPr lang="en-US" sz="2000" b="1" u="sng" dirty="0">
                <a:solidFill>
                  <a:srgbClr val="C00000"/>
                </a:solidFill>
                <a:latin typeface="Arial" panose="020B0604020202020204" pitchFamily="34" charset="0"/>
                <a:cs typeface="Arial" panose="020B0604020202020204" pitchFamily="34" charset="0"/>
              </a:rPr>
              <a:t>Our Innovations</a:t>
            </a:r>
          </a:p>
        </p:txBody>
      </p:sp>
      <p:sp>
        <p:nvSpPr>
          <p:cNvPr id="12" name="TextBox 11">
            <a:extLst>
              <a:ext uri="{FF2B5EF4-FFF2-40B4-BE49-F238E27FC236}">
                <a16:creationId xmlns:a16="http://schemas.microsoft.com/office/drawing/2014/main" id="{ABD93029-588F-4806-9422-BB387E2D737D}"/>
              </a:ext>
            </a:extLst>
          </p:cNvPr>
          <p:cNvSpPr txBox="1"/>
          <p:nvPr/>
        </p:nvSpPr>
        <p:spPr>
          <a:xfrm>
            <a:off x="719384" y="681294"/>
            <a:ext cx="3410826" cy="400110"/>
          </a:xfrm>
          <a:prstGeom prst="rect">
            <a:avLst/>
          </a:prstGeom>
          <a:solidFill>
            <a:schemeClr val="bg1"/>
          </a:solidFill>
        </p:spPr>
        <p:txBody>
          <a:bodyPr wrap="square" rtlCol="0">
            <a:spAutoFit/>
          </a:bodyPr>
          <a:lstStyle/>
          <a:p>
            <a:r>
              <a:rPr lang="en-US" sz="2000" b="1" dirty="0">
                <a:latin typeface="Arial" panose="020B0604020202020204" pitchFamily="34" charset="0"/>
                <a:cs typeface="Arial" panose="020B0604020202020204" pitchFamily="34" charset="0"/>
              </a:rPr>
              <a:t>The Data-to-Value Process</a:t>
            </a:r>
          </a:p>
        </p:txBody>
      </p:sp>
    </p:spTree>
    <p:extLst>
      <p:ext uri="{BB962C8B-B14F-4D97-AF65-F5344CB8AC3E}">
        <p14:creationId xmlns:p14="http://schemas.microsoft.com/office/powerpoint/2010/main" val="39239710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AI and Storage</a:t>
            </a:r>
          </a:p>
        </p:txBody>
      </p:sp>
      <p:sp>
        <p:nvSpPr>
          <p:cNvPr id="3" name="Rectangle 2">
            <a:extLst>
              <a:ext uri="{FF2B5EF4-FFF2-40B4-BE49-F238E27FC236}">
                <a16:creationId xmlns:a16="http://schemas.microsoft.com/office/drawing/2014/main" id="{8449BE23-B60C-2F45-8113-2FD56C705115}"/>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2622026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Data Mobility</a:t>
            </a:r>
          </a:p>
        </p:txBody>
      </p:sp>
    </p:spTree>
    <p:extLst>
      <p:ext uri="{BB962C8B-B14F-4D97-AF65-F5344CB8AC3E}">
        <p14:creationId xmlns:p14="http://schemas.microsoft.com/office/powerpoint/2010/main" val="35960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BB176-27A8-E247-8288-EDE0A9D315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74813" y="1283590"/>
            <a:ext cx="5066999" cy="2724531"/>
          </a:xfrm>
          <a:prstGeom prst="rect">
            <a:avLst/>
          </a:prstGeom>
        </p:spPr>
      </p:pic>
      <p:pic>
        <p:nvPicPr>
          <p:cNvPr id="7" name="Picture 6">
            <a:extLst>
              <a:ext uri="{FF2B5EF4-FFF2-40B4-BE49-F238E27FC236}">
                <a16:creationId xmlns:a16="http://schemas.microsoft.com/office/drawing/2014/main" id="{020B992E-5A97-6947-B98C-F34467F24C6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5521" y="4213131"/>
            <a:ext cx="4810713" cy="2428309"/>
          </a:xfrm>
          <a:prstGeom prst="rect">
            <a:avLst/>
          </a:prstGeom>
        </p:spPr>
      </p:pic>
      <p:pic>
        <p:nvPicPr>
          <p:cNvPr id="8" name="Picture 7">
            <a:extLst>
              <a:ext uri="{FF2B5EF4-FFF2-40B4-BE49-F238E27FC236}">
                <a16:creationId xmlns:a16="http://schemas.microsoft.com/office/drawing/2014/main" id="{D9CD8E61-FB5B-144C-B3DF-FCD0E01393D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25521" y="1283590"/>
            <a:ext cx="4810713" cy="2724531"/>
          </a:xfrm>
          <a:prstGeom prst="rect">
            <a:avLst/>
          </a:prstGeom>
        </p:spPr>
      </p:pic>
      <p:sp>
        <p:nvSpPr>
          <p:cNvPr id="10" name="Rectangle 9">
            <a:extLst>
              <a:ext uri="{FF2B5EF4-FFF2-40B4-BE49-F238E27FC236}">
                <a16:creationId xmlns:a16="http://schemas.microsoft.com/office/drawing/2014/main" id="{D0938FC2-C989-0746-85DC-A5FDDC60178D}"/>
              </a:ext>
            </a:extLst>
          </p:cNvPr>
          <p:cNvSpPr/>
          <p:nvPr/>
        </p:nvSpPr>
        <p:spPr>
          <a:xfrm>
            <a:off x="3156483" y="801581"/>
            <a:ext cx="5004365" cy="276999"/>
          </a:xfrm>
          <a:prstGeom prst="rect">
            <a:avLst/>
          </a:prstGeom>
        </p:spPr>
        <p:txBody>
          <a:bodyPr wrap="square">
            <a:spAutoFit/>
          </a:bodyPr>
          <a:lstStyle/>
          <a:p>
            <a:pPr lvl="1">
              <a:lnSpc>
                <a:spcPct val="100000"/>
              </a:lnSpc>
            </a:pPr>
            <a:r>
              <a:rPr lang="en-US" sz="1200" b="1"/>
              <a:t>What can storage do to improve customer AI investment return rate?</a:t>
            </a:r>
          </a:p>
        </p:txBody>
      </p:sp>
      <p:sp>
        <p:nvSpPr>
          <p:cNvPr id="13" name="TextBox 12">
            <a:extLst>
              <a:ext uri="{FF2B5EF4-FFF2-40B4-BE49-F238E27FC236}">
                <a16:creationId xmlns:a16="http://schemas.microsoft.com/office/drawing/2014/main" id="{CB297AFA-71D7-6A4D-ABFC-65E8A8A7935E}"/>
              </a:ext>
            </a:extLst>
          </p:cNvPr>
          <p:cNvSpPr txBox="1"/>
          <p:nvPr/>
        </p:nvSpPr>
        <p:spPr>
          <a:xfrm>
            <a:off x="3815764" y="73351"/>
            <a:ext cx="4140557" cy="523220"/>
          </a:xfrm>
          <a:prstGeom prst="rect">
            <a:avLst/>
          </a:prstGeom>
          <a:noFill/>
        </p:spPr>
        <p:txBody>
          <a:bodyPr wrap="none" rtlCol="0">
            <a:spAutoFit/>
          </a:bodyPr>
          <a:lstStyle/>
          <a:p>
            <a:r>
              <a:rPr lang="en-US" sz="2800" b="1"/>
              <a:t>451 Report - Storage for AI</a:t>
            </a:r>
          </a:p>
        </p:txBody>
      </p:sp>
      <p:pic>
        <p:nvPicPr>
          <p:cNvPr id="20" name="picture">
            <a:extLst>
              <a:ext uri="{FF2B5EF4-FFF2-40B4-BE49-F238E27FC236}">
                <a16:creationId xmlns:a16="http://schemas.microsoft.com/office/drawing/2014/main" id="{F667A153-114A-914E-853A-6023C86CE41F}"/>
              </a:ext>
            </a:extLst>
          </p:cNvPr>
          <p:cNvPicPr/>
          <p:nvPr/>
        </p:nvPicPr>
        <p:blipFill>
          <a:blip r:embed="rId6">
            <a:extLst>
              <a:ext uri="{28A0092B-C50C-407E-A947-70E740481C1C}">
                <a14:useLocalDpi xmlns:a14="http://schemas.microsoft.com/office/drawing/2010/main" val="0"/>
              </a:ext>
            </a:extLst>
          </a:blip>
          <a:stretch>
            <a:fillRect/>
          </a:stretch>
        </p:blipFill>
        <p:spPr>
          <a:xfrm>
            <a:off x="5974813" y="4213131"/>
            <a:ext cx="5066999" cy="2351571"/>
          </a:xfrm>
          <a:prstGeom prst="rect">
            <a:avLst/>
          </a:prstGeom>
        </p:spPr>
      </p:pic>
      <p:sp>
        <p:nvSpPr>
          <p:cNvPr id="24" name="Rectangle 23">
            <a:extLst>
              <a:ext uri="{FF2B5EF4-FFF2-40B4-BE49-F238E27FC236}">
                <a16:creationId xmlns:a16="http://schemas.microsoft.com/office/drawing/2014/main" id="{196250B2-288F-0B44-B55D-21236F1A3F0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31" name="TextBox 30">
            <a:extLst>
              <a:ext uri="{FF2B5EF4-FFF2-40B4-BE49-F238E27FC236}">
                <a16:creationId xmlns:a16="http://schemas.microsoft.com/office/drawing/2014/main" id="{51B469F3-6220-CB42-8115-2C4142F03B7F}"/>
              </a:ext>
            </a:extLst>
          </p:cNvPr>
          <p:cNvSpPr txBox="1"/>
          <p:nvPr/>
        </p:nvSpPr>
        <p:spPr>
          <a:xfrm>
            <a:off x="8160848" y="191130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240324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柱形 71">
            <a:extLst>
              <a:ext uri="{FF2B5EF4-FFF2-40B4-BE49-F238E27FC236}">
                <a16:creationId xmlns:a16="http://schemas.microsoft.com/office/drawing/2014/main" id="{EB7CFF3D-DB99-5F43-BB6C-91D41E020587}"/>
              </a:ext>
            </a:extLst>
          </p:cNvPr>
          <p:cNvSpPr/>
          <p:nvPr/>
        </p:nvSpPr>
        <p:spPr bwMode="auto">
          <a:xfrm>
            <a:off x="6045850" y="3441754"/>
            <a:ext cx="1508791" cy="434859"/>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a:solidFill>
                  <a:srgbClr val="000000"/>
                </a:solidFill>
                <a:latin typeface="Arial"/>
                <a:ea typeface="宋体" charset="-122"/>
              </a:rPr>
              <a:t>Dorado V6 </a:t>
            </a:r>
          </a:p>
        </p:txBody>
      </p:sp>
      <p:sp>
        <p:nvSpPr>
          <p:cNvPr id="4" name="标题 1"/>
          <p:cNvSpPr>
            <a:spLocks noGrp="1"/>
          </p:cNvSpPr>
          <p:nvPr>
            <p:ph type="title"/>
          </p:nvPr>
        </p:nvSpPr>
        <p:spPr>
          <a:xfrm>
            <a:off x="3237520" y="366367"/>
            <a:ext cx="10370934" cy="400031"/>
          </a:xfrm>
          <a:noFill/>
          <a:ln w="9525">
            <a:noFill/>
            <a:miter lim="800000"/>
          </a:ln>
        </p:spPr>
        <p:txBody>
          <a:bodyPr vert="horz" wrap="square" lIns="121847" tIns="60921" rIns="121847" bIns="60921" numCol="1" anchor="ctr" anchorCtr="0" compatLnSpc="1">
            <a:prstTxWarp prst="textNoShape">
              <a:avLst/>
            </a:prstTxWarp>
            <a:spAutoFit/>
          </a:bodyPr>
          <a:lstStyle/>
          <a:p>
            <a:r>
              <a:rPr lang="en-US" altLang="zh-CN" sz="2000" b="1">
                <a:latin typeface="Calibri" panose="020F0502020204030204" pitchFamily="34" charset="0"/>
                <a:cs typeface="Calibri" panose="020F0502020204030204" pitchFamily="34" charset="0"/>
              </a:rPr>
              <a:t>AI storage support Data Life Cycle Pipeline</a:t>
            </a:r>
          </a:p>
        </p:txBody>
      </p:sp>
      <p:sp>
        <p:nvSpPr>
          <p:cNvPr id="48" name="椭圆 47"/>
          <p:cNvSpPr/>
          <p:nvPr/>
        </p:nvSpPr>
        <p:spPr bwMode="auto">
          <a:xfrm>
            <a:off x="1724064" y="4031557"/>
            <a:ext cx="216000" cy="200793"/>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1</a:t>
            </a:r>
          </a:p>
        </p:txBody>
      </p:sp>
      <p:sp>
        <p:nvSpPr>
          <p:cNvPr id="49" name="Rectangle 2"/>
          <p:cNvSpPr/>
          <p:nvPr/>
        </p:nvSpPr>
        <p:spPr>
          <a:xfrm>
            <a:off x="1986066" y="4031557"/>
            <a:ext cx="3652462" cy="867930"/>
          </a:xfrm>
          <a:prstGeom prst="rect">
            <a:avLst/>
          </a:prstGeom>
        </p:spPr>
        <p:txBody>
          <a:bodyPr wrap="square">
            <a:spAutoFit/>
          </a:bodyPr>
          <a:lstStyle/>
          <a:p>
            <a:pPr>
              <a:lnSpc>
                <a:spcPct val="120000"/>
              </a:lnSpc>
            </a:pPr>
            <a:r>
              <a:rPr lang="en-US" sz="1200" b="1">
                <a:latin typeface="微软雅黑" pitchFamily="34" charset="-122"/>
                <a:ea typeface="微软雅黑" pitchFamily="34" charset="-122"/>
              </a:rPr>
              <a:t>Multi-protocol Access</a:t>
            </a:r>
          </a:p>
          <a:p>
            <a:r>
              <a:rPr lang="en-US" altLang="zh-CN" sz="1200">
                <a:latin typeface="微软雅黑" pitchFamily="34" charset="-122"/>
                <a:ea typeface="微软雅黑" pitchFamily="34" charset="-122"/>
              </a:rPr>
              <a:t>Data set load from in-line by NFS/SMB; analysis data from big data by HDFS; Internet/Web data by S3 object.</a:t>
            </a:r>
          </a:p>
        </p:txBody>
      </p:sp>
      <p:sp>
        <p:nvSpPr>
          <p:cNvPr id="51" name="椭圆 50"/>
          <p:cNvSpPr/>
          <p:nvPr/>
        </p:nvSpPr>
        <p:spPr bwMode="auto">
          <a:xfrm>
            <a:off x="1724064" y="5154302"/>
            <a:ext cx="216000" cy="183285"/>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2</a:t>
            </a:r>
          </a:p>
        </p:txBody>
      </p:sp>
      <p:sp>
        <p:nvSpPr>
          <p:cNvPr id="52" name="Rectangle 2"/>
          <p:cNvSpPr/>
          <p:nvPr/>
        </p:nvSpPr>
        <p:spPr>
          <a:xfrm>
            <a:off x="2012096" y="5154302"/>
            <a:ext cx="3599493" cy="1403141"/>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Training &amp; inference share dataset</a:t>
            </a:r>
          </a:p>
          <a:p>
            <a:pPr>
              <a:lnSpc>
                <a:spcPct val="120000"/>
              </a:lnSpc>
            </a:pPr>
            <a:r>
              <a:rPr lang="en-US" altLang="zh-CN" sz="1200">
                <a:latin typeface="微软雅黑" pitchFamily="34" charset="-122"/>
                <a:ea typeface="微软雅黑" pitchFamily="34" charset="-122"/>
              </a:rPr>
              <a:t>Not need data copy or moving in different data process, support elastic extend up to 10 Billion files, hot data and cold data tier. Huge dataset demands storage efficiency with EC instead of copies(HDFS standard 3 copies)</a:t>
            </a:r>
          </a:p>
        </p:txBody>
      </p:sp>
      <p:sp>
        <p:nvSpPr>
          <p:cNvPr id="54" name="椭圆 53"/>
          <p:cNvSpPr/>
          <p:nvPr/>
        </p:nvSpPr>
        <p:spPr bwMode="auto">
          <a:xfrm>
            <a:off x="6488008" y="4031557"/>
            <a:ext cx="216000" cy="180826"/>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3</a:t>
            </a:r>
          </a:p>
        </p:txBody>
      </p:sp>
      <p:sp>
        <p:nvSpPr>
          <p:cNvPr id="55" name="Rectangle 2"/>
          <p:cNvSpPr/>
          <p:nvPr/>
        </p:nvSpPr>
        <p:spPr>
          <a:xfrm>
            <a:off x="6663460" y="4031557"/>
            <a:ext cx="3557548" cy="1181542"/>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Ultra High </a:t>
            </a:r>
            <a:r>
              <a:rPr lang="zh-CN" altLang="en-US" sz="1200" b="1">
                <a:latin typeface="微软雅黑" pitchFamily="34" charset="-122"/>
                <a:ea typeface="微软雅黑" pitchFamily="34" charset="-122"/>
              </a:rPr>
              <a:t>performance </a:t>
            </a:r>
            <a:r>
              <a:rPr lang="en-US" altLang="zh-CN" sz="1200" b="1">
                <a:latin typeface="微软雅黑" pitchFamily="34" charset="-122"/>
                <a:ea typeface="微软雅黑" pitchFamily="34" charset="-122"/>
              </a:rPr>
              <a:t>low latency</a:t>
            </a:r>
          </a:p>
          <a:p>
            <a:pPr>
              <a:lnSpc>
                <a:spcPct val="120000"/>
              </a:lnSpc>
            </a:pPr>
            <a:r>
              <a:rPr lang="en-US" altLang="zh-CN" sz="1200">
                <a:latin typeface="微软雅黑" pitchFamily="34" charset="-122"/>
                <a:ea typeface="微软雅黑" pitchFamily="34" charset="-122"/>
              </a:rPr>
              <a:t>GPU/TPU more efficiency demands high storage bandwidth with low latency.</a:t>
            </a:r>
            <a:r>
              <a:rPr lang="zh-CN" altLang="en-US" sz="1200">
                <a:latin typeface="微软雅黑" pitchFamily="34" charset="-122"/>
                <a:ea typeface="微软雅黑" pitchFamily="34" charset="-122"/>
              </a:rPr>
              <a:t> All-flash or Burst Buffer must be provided to accelerate performance</a:t>
            </a: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57" name="椭圆 56"/>
          <p:cNvSpPr/>
          <p:nvPr/>
        </p:nvSpPr>
        <p:spPr bwMode="auto">
          <a:xfrm>
            <a:off x="6488008" y="5154302"/>
            <a:ext cx="216000" cy="174945"/>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4</a:t>
            </a:r>
          </a:p>
        </p:txBody>
      </p:sp>
      <p:sp>
        <p:nvSpPr>
          <p:cNvPr id="58" name="Rectangle 2"/>
          <p:cNvSpPr/>
          <p:nvPr/>
        </p:nvSpPr>
        <p:spPr>
          <a:xfrm>
            <a:off x="6719966" y="5154302"/>
            <a:ext cx="3501042" cy="978729"/>
          </a:xfrm>
          <a:prstGeom prst="rect">
            <a:avLst/>
          </a:prstGeom>
        </p:spPr>
        <p:txBody>
          <a:bodyPr wrap="square">
            <a:spAutoFit/>
          </a:bodyPr>
          <a:lstStyle/>
          <a:p>
            <a:pPr>
              <a:lnSpc>
                <a:spcPct val="120000"/>
              </a:lnSpc>
            </a:pPr>
            <a:r>
              <a:rPr lang="en-US" altLang="zh-CN" sz="1200" b="1">
                <a:latin typeface="微软雅黑" pitchFamily="34" charset="-122"/>
                <a:ea typeface="微软雅黑" pitchFamily="34" charset="-122"/>
              </a:rPr>
              <a:t>Data mobility</a:t>
            </a:r>
            <a:r>
              <a:rPr lang="zh-CN" altLang="en-US" sz="1200" b="1">
                <a:latin typeface="微软雅黑" pitchFamily="34" charset="-122"/>
                <a:ea typeface="微软雅黑" pitchFamily="34" charset="-122"/>
              </a:rPr>
              <a:t> with </a:t>
            </a:r>
            <a:r>
              <a:rPr lang="en-US" altLang="zh-CN" sz="1200" b="1">
                <a:latin typeface="微软雅黑" pitchFamily="34" charset="-122"/>
                <a:ea typeface="微软雅黑" pitchFamily="34" charset="-122"/>
              </a:rPr>
              <a:t>DC and public </a:t>
            </a:r>
            <a:r>
              <a:rPr lang="zh-CN" altLang="en-US" sz="1200" b="1">
                <a:latin typeface="微软雅黑" pitchFamily="34" charset="-122"/>
                <a:ea typeface="微软雅黑" pitchFamily="34" charset="-122"/>
              </a:rPr>
              <a:t>cloud</a:t>
            </a:r>
            <a:r>
              <a:rPr lang="en-US" altLang="zh-CN" sz="1200" b="1">
                <a:latin typeface="微软雅黑" pitchFamily="34" charset="-122"/>
                <a:ea typeface="微软雅黑" pitchFamily="34" charset="-122"/>
              </a:rPr>
              <a:t>s</a:t>
            </a:r>
          </a:p>
          <a:p>
            <a:pPr>
              <a:lnSpc>
                <a:spcPct val="120000"/>
              </a:lnSpc>
            </a:pPr>
            <a:r>
              <a:rPr lang="zh-CN" altLang="en-US" sz="1200">
                <a:latin typeface="微软雅黑" pitchFamily="34" charset="-122"/>
                <a:ea typeface="微软雅黑" pitchFamily="34" charset="-122"/>
              </a:rPr>
              <a:t>provide </a:t>
            </a:r>
            <a:r>
              <a:rPr lang="en-US" altLang="zh-CN" sz="1200">
                <a:latin typeface="微软雅黑" pitchFamily="34" charset="-122"/>
                <a:ea typeface="微软雅黑" pitchFamily="34" charset="-122"/>
              </a:rPr>
              <a:t>cloud </a:t>
            </a:r>
            <a:r>
              <a:rPr lang="zh-CN" altLang="en-US" sz="1200">
                <a:latin typeface="微软雅黑" pitchFamily="34" charset="-122"/>
                <a:ea typeface="微软雅黑" pitchFamily="34" charset="-122"/>
              </a:rPr>
              <a:t>archiv</a:t>
            </a:r>
            <a:r>
              <a:rPr lang="en-US" altLang="zh-CN" sz="1200">
                <a:latin typeface="微软雅黑" pitchFamily="34" charset="-122"/>
                <a:ea typeface="微软雅黑" pitchFamily="34" charset="-122"/>
              </a:rPr>
              <a:t>e</a:t>
            </a:r>
            <a:r>
              <a:rPr lang="zh-CN" altLang="en-US" sz="1200">
                <a:latin typeface="微软雅黑" pitchFamily="34" charset="-122"/>
                <a:ea typeface="微软雅黑" pitchFamily="34" charset="-122"/>
              </a:rPr>
              <a:t> services. Supports data </a:t>
            </a:r>
            <a:r>
              <a:rPr lang="en-US" altLang="zh-CN" sz="1200">
                <a:latin typeface="微软雅黑" pitchFamily="34" charset="-122"/>
                <a:ea typeface="微软雅黑" pitchFamily="34" charset="-122"/>
              </a:rPr>
              <a:t>moving cross </a:t>
            </a:r>
            <a:r>
              <a:rPr lang="zh-CN" altLang="en-US" sz="1200">
                <a:latin typeface="微软雅黑" pitchFamily="34" charset="-122"/>
                <a:ea typeface="微软雅黑" pitchFamily="34" charset="-122"/>
              </a:rPr>
              <a:t>the cloud, or uses GPU</a:t>
            </a:r>
            <a:r>
              <a:rPr lang="en-US" altLang="zh-CN" sz="1200">
                <a:latin typeface="微软雅黑" pitchFamily="34" charset="-122"/>
                <a:ea typeface="微软雅黑" pitchFamily="34" charset="-122"/>
              </a:rPr>
              <a:t>/TPU</a:t>
            </a:r>
            <a:r>
              <a:rPr lang="zh-CN" altLang="en-US" sz="1200">
                <a:latin typeface="微软雅黑" pitchFamily="34" charset="-122"/>
                <a:ea typeface="微软雅黑" pitchFamily="34" charset="-122"/>
              </a:rPr>
              <a:t> resources on the cloud for </a:t>
            </a:r>
            <a:r>
              <a:rPr lang="en-US" altLang="zh-CN" sz="1200">
                <a:latin typeface="微软雅黑" pitchFamily="34" charset="-122"/>
                <a:ea typeface="微软雅黑" pitchFamily="34" charset="-122"/>
              </a:rPr>
              <a:t>bursting</a:t>
            </a:r>
            <a:r>
              <a:rPr lang="zh-CN" altLang="en-US" sz="1200">
                <a:latin typeface="微软雅黑" pitchFamily="34" charset="-122"/>
                <a:ea typeface="微软雅黑" pitchFamily="34" charset="-122"/>
              </a:rPr>
              <a:t> training</a:t>
            </a: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59" name="云形 58"/>
          <p:cNvSpPr/>
          <p:nvPr/>
        </p:nvSpPr>
        <p:spPr>
          <a:xfrm>
            <a:off x="9545037" y="2564517"/>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云形 59"/>
          <p:cNvSpPr/>
          <p:nvPr/>
        </p:nvSpPr>
        <p:spPr>
          <a:xfrm>
            <a:off x="9019301" y="2163590"/>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云形 60"/>
          <p:cNvSpPr/>
          <p:nvPr/>
        </p:nvSpPr>
        <p:spPr>
          <a:xfrm>
            <a:off x="10042682" y="2151754"/>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云形 62"/>
          <p:cNvSpPr/>
          <p:nvPr/>
        </p:nvSpPr>
        <p:spPr>
          <a:xfrm>
            <a:off x="9398310" y="1754256"/>
            <a:ext cx="1237894" cy="6361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a:off x="2727460" y="1674002"/>
            <a:ext cx="5888820" cy="1742646"/>
          </a:xfrm>
          <a:prstGeom prst="roundRect">
            <a:avLst/>
          </a:prstGeom>
          <a:solidFill>
            <a:srgbClr val="FFF9E7">
              <a:alpha val="20000"/>
            </a:srgb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5" name="文本框 64"/>
          <p:cNvSpPr txBox="1"/>
          <p:nvPr/>
        </p:nvSpPr>
        <p:spPr>
          <a:xfrm>
            <a:off x="1487616" y="1268760"/>
            <a:ext cx="1152000" cy="288000"/>
          </a:xfrm>
          <a:prstGeom prst="rect">
            <a:avLst/>
          </a:prstGeom>
          <a:solidFill>
            <a:schemeClr val="bg1">
              <a:lumMod val="65000"/>
            </a:schemeClr>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Ingest</a:t>
            </a:r>
          </a:p>
        </p:txBody>
      </p:sp>
      <p:sp>
        <p:nvSpPr>
          <p:cNvPr id="66" name="文本框 65"/>
          <p:cNvSpPr txBox="1"/>
          <p:nvPr/>
        </p:nvSpPr>
        <p:spPr>
          <a:xfrm>
            <a:off x="3377780" y="1268760"/>
            <a:ext cx="1152000"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Preparation</a:t>
            </a:r>
          </a:p>
        </p:txBody>
      </p:sp>
      <p:sp>
        <p:nvSpPr>
          <p:cNvPr id="67" name="文本框 66"/>
          <p:cNvSpPr txBox="1"/>
          <p:nvPr/>
        </p:nvSpPr>
        <p:spPr>
          <a:xfrm>
            <a:off x="5267944" y="1268760"/>
            <a:ext cx="1368207"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Training </a:t>
            </a:r>
          </a:p>
        </p:txBody>
      </p:sp>
      <p:sp>
        <p:nvSpPr>
          <p:cNvPr id="68" name="文本框 67"/>
          <p:cNvSpPr txBox="1"/>
          <p:nvPr/>
        </p:nvSpPr>
        <p:spPr>
          <a:xfrm>
            <a:off x="7374315" y="1268760"/>
            <a:ext cx="1152000" cy="288000"/>
          </a:xfrm>
          <a:prstGeom prst="rect">
            <a:avLst/>
          </a:prstGeom>
          <a:solidFill>
            <a:srgbClr val="0070C0"/>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Inference</a:t>
            </a:r>
          </a:p>
        </p:txBody>
      </p:sp>
      <p:sp>
        <p:nvSpPr>
          <p:cNvPr id="69" name="文本框 68"/>
          <p:cNvSpPr txBox="1"/>
          <p:nvPr/>
        </p:nvSpPr>
        <p:spPr>
          <a:xfrm>
            <a:off x="9264480" y="1268760"/>
            <a:ext cx="1152000" cy="288000"/>
          </a:xfrm>
          <a:prstGeom prst="rect">
            <a:avLst/>
          </a:prstGeom>
          <a:solidFill>
            <a:schemeClr val="bg1">
              <a:lumMod val="65000"/>
            </a:schemeClr>
          </a:solidFill>
        </p:spPr>
        <p:txBody>
          <a:bodyPr wrap="none" lIns="0" tIns="0" rIns="0" bIns="0" rtlCol="0" anchor="ctr" anchorCtr="1">
            <a:noAutofit/>
          </a:bodyPr>
          <a:lstStyle/>
          <a:p>
            <a:pPr algn="ctr"/>
            <a:r>
              <a:rPr lang="en-US" altLang="zh-CN" sz="1200" b="1">
                <a:solidFill>
                  <a:schemeClr val="bg1"/>
                </a:solidFill>
                <a:latin typeface="微软雅黑" pitchFamily="34" charset="-122"/>
                <a:ea typeface="微软雅黑" pitchFamily="34" charset="-122"/>
              </a:rPr>
              <a:t>Cloud</a:t>
            </a:r>
          </a:p>
        </p:txBody>
      </p:sp>
      <p:sp>
        <p:nvSpPr>
          <p:cNvPr id="72" name="圆柱形 71"/>
          <p:cNvSpPr/>
          <p:nvPr/>
        </p:nvSpPr>
        <p:spPr bwMode="auto">
          <a:xfrm>
            <a:off x="2874070" y="2539393"/>
            <a:ext cx="1996887" cy="625767"/>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a:solidFill>
                  <a:srgbClr val="000000"/>
                </a:solidFill>
                <a:latin typeface="Arial"/>
                <a:ea typeface="宋体" charset="-122"/>
              </a:rPr>
              <a:t>Data Lake</a:t>
            </a:r>
          </a:p>
        </p:txBody>
      </p:sp>
      <p:sp>
        <p:nvSpPr>
          <p:cNvPr id="74" name="Freeform 52"/>
          <p:cNvSpPr>
            <a:spLocks noEditPoints="1"/>
          </p:cNvSpPr>
          <p:nvPr/>
        </p:nvSpPr>
        <p:spPr bwMode="auto">
          <a:xfrm>
            <a:off x="1748592" y="1946845"/>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sp>
        <p:nvSpPr>
          <p:cNvPr id="76" name="Freeform 52"/>
          <p:cNvSpPr>
            <a:spLocks noEditPoints="1"/>
          </p:cNvSpPr>
          <p:nvPr/>
        </p:nvSpPr>
        <p:spPr bwMode="auto">
          <a:xfrm>
            <a:off x="1747957" y="2473395"/>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sp>
        <p:nvSpPr>
          <p:cNvPr id="77" name="Freeform 52"/>
          <p:cNvSpPr>
            <a:spLocks noEditPoints="1"/>
          </p:cNvSpPr>
          <p:nvPr/>
        </p:nvSpPr>
        <p:spPr bwMode="auto">
          <a:xfrm>
            <a:off x="1747957" y="3019083"/>
            <a:ext cx="421234" cy="37888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gradFill flip="none" rotWithShape="1">
            <a:gsLst>
              <a:gs pos="0">
                <a:srgbClr val="94A5B8"/>
              </a:gs>
              <a:gs pos="100000">
                <a:srgbClr val="7A8EA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a:buSzPct val="60000"/>
              <a:defRPr/>
            </a:pPr>
            <a:endParaRPr lang="en-US" altLang="zh-CN">
              <a:solidFill>
                <a:schemeClr val="lt1"/>
              </a:solidFill>
              <a:latin typeface="+mn-lt"/>
              <a:ea typeface="+mn-ea"/>
              <a:sym typeface="Arial"/>
            </a:endParaRPr>
          </a:p>
        </p:txBody>
      </p:sp>
      <p:cxnSp>
        <p:nvCxnSpPr>
          <p:cNvPr id="78" name="直接连接符 77"/>
          <p:cNvCxnSpPr>
            <a:stCxn id="74" idx="55"/>
            <a:endCxn id="72" idx="2"/>
          </p:cNvCxnSpPr>
          <p:nvPr/>
        </p:nvCxnSpPr>
        <p:spPr>
          <a:xfrm>
            <a:off x="2168472" y="2106425"/>
            <a:ext cx="705598" cy="7458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6" idx="55"/>
            <a:endCxn id="72" idx="2"/>
          </p:cNvCxnSpPr>
          <p:nvPr/>
        </p:nvCxnSpPr>
        <p:spPr>
          <a:xfrm>
            <a:off x="2167837" y="2632975"/>
            <a:ext cx="706233" cy="2193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7" idx="56"/>
            <a:endCxn id="72" idx="2"/>
          </p:cNvCxnSpPr>
          <p:nvPr/>
        </p:nvCxnSpPr>
        <p:spPr>
          <a:xfrm flipV="1">
            <a:off x="2151583" y="2852277"/>
            <a:ext cx="722486" cy="3391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圆柱形 80"/>
          <p:cNvSpPr/>
          <p:nvPr/>
        </p:nvSpPr>
        <p:spPr bwMode="auto">
          <a:xfrm>
            <a:off x="5746613" y="2405502"/>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(training)</a:t>
            </a:r>
          </a:p>
          <a:p>
            <a:pPr algn="ctr" defTabSz="685800">
              <a:buClr>
                <a:srgbClr val="CC9900"/>
              </a:buClr>
            </a:pPr>
            <a:r>
              <a:rPr lang="en-US" altLang="zh-CN" sz="900" b="1">
                <a:solidFill>
                  <a:srgbClr val="000000"/>
                </a:solidFill>
                <a:latin typeface="Arial"/>
                <a:ea typeface="宋体" charset="-122"/>
              </a:rPr>
              <a:t>Sets</a:t>
            </a:r>
          </a:p>
        </p:txBody>
      </p:sp>
      <p:sp>
        <p:nvSpPr>
          <p:cNvPr id="82" name="椭圆 81"/>
          <p:cNvSpPr/>
          <p:nvPr/>
        </p:nvSpPr>
        <p:spPr bwMode="auto">
          <a:xfrm>
            <a:off x="2897561" y="2655889"/>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1</a:t>
            </a:r>
          </a:p>
        </p:txBody>
      </p:sp>
      <p:sp>
        <p:nvSpPr>
          <p:cNvPr id="83" name="矩形 82"/>
          <p:cNvSpPr/>
          <p:nvPr/>
        </p:nvSpPr>
        <p:spPr>
          <a:xfrm>
            <a:off x="5780571" y="1774526"/>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852112" y="1848199"/>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948982" y="1920506"/>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045850" y="1988795"/>
            <a:ext cx="404734" cy="17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664040" y="1866310"/>
            <a:ext cx="1152040" cy="338554"/>
          </a:xfrm>
          <a:prstGeom prst="rect">
            <a:avLst/>
          </a:prstGeom>
        </p:spPr>
        <p:txBody>
          <a:bodyPr wrap="square">
            <a:spAutoFit/>
          </a:bodyPr>
          <a:lstStyle/>
          <a:p>
            <a:pPr algn="ctr" defTabSz="685800">
              <a:buClr>
                <a:srgbClr val="CC9900"/>
              </a:buClr>
            </a:pPr>
            <a:r>
              <a:rPr lang="en-US" altLang="zh-CN" sz="800" b="1">
                <a:solidFill>
                  <a:srgbClr val="000000"/>
                </a:solidFill>
                <a:latin typeface="Arial"/>
                <a:ea typeface="宋体" charset="-122"/>
              </a:rPr>
              <a:t>Training </a:t>
            </a:r>
          </a:p>
          <a:p>
            <a:pPr algn="ctr" defTabSz="685800">
              <a:buClr>
                <a:srgbClr val="CC9900"/>
              </a:buClr>
            </a:pPr>
            <a:r>
              <a:rPr lang="en-US" altLang="zh-CN" sz="800" b="1">
                <a:solidFill>
                  <a:srgbClr val="000000"/>
                </a:solidFill>
                <a:latin typeface="Arial"/>
                <a:ea typeface="宋体" charset="-122"/>
              </a:rPr>
              <a:t>GPU Cluster</a:t>
            </a:r>
          </a:p>
        </p:txBody>
      </p:sp>
      <p:sp>
        <p:nvSpPr>
          <p:cNvPr id="89" name="圆柱形 88"/>
          <p:cNvSpPr/>
          <p:nvPr/>
        </p:nvSpPr>
        <p:spPr bwMode="auto">
          <a:xfrm>
            <a:off x="7518778" y="2092822"/>
            <a:ext cx="809470" cy="1248681"/>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IM1</a:t>
            </a:r>
          </a:p>
          <a:p>
            <a:pPr algn="ctr" defTabSz="685800">
              <a:buClr>
                <a:srgbClr val="CC9900"/>
              </a:buClr>
            </a:pPr>
            <a:r>
              <a:rPr lang="en-US" altLang="zh-CN" sz="900" b="1">
                <a:solidFill>
                  <a:srgbClr val="000000"/>
                </a:solidFill>
                <a:latin typeface="Arial"/>
                <a:ea typeface="宋体" charset="-122"/>
              </a:rPr>
              <a:t>IM2</a:t>
            </a:r>
          </a:p>
          <a:p>
            <a:pPr algn="ctr" defTabSz="685800">
              <a:buClr>
                <a:srgbClr val="CC9900"/>
              </a:buClr>
            </a:pPr>
            <a:r>
              <a:rPr lang="en-US" altLang="zh-CN" sz="900" b="1">
                <a:solidFill>
                  <a:srgbClr val="000000"/>
                </a:solidFill>
                <a:latin typeface="Arial"/>
                <a:ea typeface="宋体" charset="-122"/>
              </a:rPr>
              <a:t>IM3</a:t>
            </a:r>
          </a:p>
          <a:p>
            <a:pPr algn="ctr" defTabSz="685800">
              <a:buClr>
                <a:srgbClr val="CC9900"/>
              </a:buClr>
            </a:pPr>
            <a:r>
              <a:rPr lang="en-US" altLang="zh-CN" sz="900" b="1">
                <a:solidFill>
                  <a:srgbClr val="000000"/>
                </a:solidFill>
                <a:latin typeface="Arial"/>
                <a:ea typeface="宋体" charset="-122"/>
              </a:rPr>
              <a:t>...</a:t>
            </a:r>
          </a:p>
        </p:txBody>
      </p:sp>
      <p:sp>
        <p:nvSpPr>
          <p:cNvPr id="90" name="圆柱形 89"/>
          <p:cNvSpPr/>
          <p:nvPr/>
        </p:nvSpPr>
        <p:spPr bwMode="auto">
          <a:xfrm>
            <a:off x="5745670" y="2570651"/>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(training)</a:t>
            </a:r>
          </a:p>
          <a:p>
            <a:pPr algn="ctr" defTabSz="685800">
              <a:buClr>
                <a:srgbClr val="CC9900"/>
              </a:buClr>
            </a:pPr>
            <a:r>
              <a:rPr lang="en-US" altLang="zh-CN" sz="900" b="1">
                <a:solidFill>
                  <a:srgbClr val="000000"/>
                </a:solidFill>
                <a:latin typeface="Arial"/>
                <a:ea typeface="宋体" charset="-122"/>
              </a:rPr>
              <a:t>Sets</a:t>
            </a:r>
          </a:p>
        </p:txBody>
      </p:sp>
      <p:sp>
        <p:nvSpPr>
          <p:cNvPr id="92" name="圆柱形 91"/>
          <p:cNvSpPr/>
          <p:nvPr/>
        </p:nvSpPr>
        <p:spPr bwMode="auto">
          <a:xfrm>
            <a:off x="5745670" y="2729492"/>
            <a:ext cx="809470" cy="461055"/>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900" b="1">
                <a:solidFill>
                  <a:srgbClr val="000000"/>
                </a:solidFill>
                <a:latin typeface="Arial"/>
                <a:ea typeface="宋体" charset="-122"/>
              </a:rPr>
              <a:t>Training </a:t>
            </a:r>
          </a:p>
          <a:p>
            <a:pPr algn="ctr" defTabSz="685800">
              <a:buClr>
                <a:srgbClr val="CC9900"/>
              </a:buClr>
            </a:pPr>
            <a:r>
              <a:rPr lang="en-US" altLang="zh-CN" sz="900" b="1">
                <a:solidFill>
                  <a:srgbClr val="000000"/>
                </a:solidFill>
                <a:latin typeface="Arial"/>
                <a:ea typeface="宋体" charset="-122"/>
              </a:rPr>
              <a:t>Data Sets</a:t>
            </a:r>
          </a:p>
        </p:txBody>
      </p:sp>
      <p:sp>
        <p:nvSpPr>
          <p:cNvPr id="101" name="矩形 100"/>
          <p:cNvSpPr/>
          <p:nvPr/>
        </p:nvSpPr>
        <p:spPr>
          <a:xfrm>
            <a:off x="3052760" y="1823834"/>
            <a:ext cx="1558430" cy="482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 name="图片 102"/>
          <p:cNvPicPr>
            <a:picLocks noChangeAspect="1"/>
          </p:cNvPicPr>
          <p:nvPr/>
        </p:nvPicPr>
        <p:blipFill>
          <a:blip r:embed="rId3"/>
          <a:stretch>
            <a:fillRect/>
          </a:stretch>
        </p:blipFill>
        <p:spPr>
          <a:xfrm>
            <a:off x="4022242" y="1835641"/>
            <a:ext cx="588599" cy="242677"/>
          </a:xfrm>
          <a:prstGeom prst="rect">
            <a:avLst/>
          </a:prstGeom>
        </p:spPr>
      </p:pic>
      <p:pic>
        <p:nvPicPr>
          <p:cNvPr id="108" name="图片 107"/>
          <p:cNvPicPr>
            <a:picLocks noChangeAspect="1"/>
          </p:cNvPicPr>
          <p:nvPr/>
        </p:nvPicPr>
        <p:blipFill>
          <a:blip r:embed="rId4"/>
          <a:stretch>
            <a:fillRect/>
          </a:stretch>
        </p:blipFill>
        <p:spPr>
          <a:xfrm>
            <a:off x="9639852" y="1926494"/>
            <a:ext cx="706923" cy="291629"/>
          </a:xfrm>
          <a:prstGeom prst="rect">
            <a:avLst/>
          </a:prstGeom>
        </p:spPr>
      </p:pic>
      <p:pic>
        <p:nvPicPr>
          <p:cNvPr id="109" name="图片 108"/>
          <p:cNvPicPr>
            <a:picLocks noChangeAspect="1"/>
          </p:cNvPicPr>
          <p:nvPr/>
        </p:nvPicPr>
        <p:blipFill>
          <a:blip r:embed="rId5"/>
          <a:stretch>
            <a:fillRect/>
          </a:stretch>
        </p:blipFill>
        <p:spPr>
          <a:xfrm>
            <a:off x="9238914" y="2408281"/>
            <a:ext cx="640068" cy="191974"/>
          </a:xfrm>
          <a:prstGeom prst="rect">
            <a:avLst/>
          </a:prstGeom>
        </p:spPr>
      </p:pic>
      <p:pic>
        <p:nvPicPr>
          <p:cNvPr id="110" name="图片 109"/>
          <p:cNvPicPr>
            <a:picLocks noChangeAspect="1"/>
          </p:cNvPicPr>
          <p:nvPr/>
        </p:nvPicPr>
        <p:blipFill>
          <a:blip r:embed="rId6"/>
          <a:stretch>
            <a:fillRect/>
          </a:stretch>
        </p:blipFill>
        <p:spPr>
          <a:xfrm>
            <a:off x="9844611" y="2794975"/>
            <a:ext cx="576932" cy="245220"/>
          </a:xfrm>
          <a:prstGeom prst="rect">
            <a:avLst/>
          </a:prstGeom>
        </p:spPr>
      </p:pic>
      <p:sp>
        <p:nvSpPr>
          <p:cNvPr id="111" name="椭圆 110"/>
          <p:cNvSpPr/>
          <p:nvPr/>
        </p:nvSpPr>
        <p:spPr bwMode="auto">
          <a:xfrm>
            <a:off x="8760296" y="2610732"/>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4</a:t>
            </a:r>
          </a:p>
        </p:txBody>
      </p:sp>
      <p:pic>
        <p:nvPicPr>
          <p:cNvPr id="112" name="Picture 9" descr="Logo"/>
          <p:cNvPicPr preferRelativeResize="0">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424664" y="2247186"/>
            <a:ext cx="464116" cy="44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 name="直接连接符 112"/>
          <p:cNvCxnSpPr>
            <a:stCxn id="64" idx="3"/>
            <a:endCxn id="60" idx="2"/>
          </p:cNvCxnSpPr>
          <p:nvPr/>
        </p:nvCxnSpPr>
        <p:spPr>
          <a:xfrm flipV="1">
            <a:off x="8616280" y="2481644"/>
            <a:ext cx="406861" cy="63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椭圆 113"/>
          <p:cNvSpPr/>
          <p:nvPr/>
        </p:nvSpPr>
        <p:spPr bwMode="auto">
          <a:xfrm>
            <a:off x="6085302" y="3159729"/>
            <a:ext cx="216000" cy="208627"/>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2</a:t>
            </a:r>
          </a:p>
        </p:txBody>
      </p:sp>
      <p:sp>
        <p:nvSpPr>
          <p:cNvPr id="115" name="椭圆 114"/>
          <p:cNvSpPr/>
          <p:nvPr/>
        </p:nvSpPr>
        <p:spPr bwMode="auto">
          <a:xfrm>
            <a:off x="6238149" y="2374255"/>
            <a:ext cx="216000" cy="216000"/>
          </a:xfrm>
          <a:prstGeom prst="ellipse">
            <a:avLst/>
          </a:prstGeom>
          <a:solidFill>
            <a:srgbClr val="C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58" tIns="45729" rIns="91458" bIns="45729" numCol="1" rtlCol="0"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CC9900"/>
              </a:buClr>
            </a:pPr>
            <a:r>
              <a:rPr lang="en-US" altLang="zh-CN" sz="1200" b="1">
                <a:solidFill>
                  <a:srgbClr val="FFFFFF"/>
                </a:solidFill>
                <a:latin typeface="微软雅黑" pitchFamily="34" charset="-122"/>
                <a:ea typeface="微软雅黑" pitchFamily="34" charset="-122"/>
                <a:cs typeface="Times New Roman" panose="02020603050405020304" pitchFamily="18" charset="0"/>
              </a:rPr>
              <a:t>3</a:t>
            </a:r>
          </a:p>
        </p:txBody>
      </p:sp>
      <p:sp>
        <p:nvSpPr>
          <p:cNvPr id="117" name="右箭头 116"/>
          <p:cNvSpPr/>
          <p:nvPr/>
        </p:nvSpPr>
        <p:spPr>
          <a:xfrm>
            <a:off x="5021364" y="2703932"/>
            <a:ext cx="442300"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右箭头 117"/>
          <p:cNvSpPr/>
          <p:nvPr/>
        </p:nvSpPr>
        <p:spPr>
          <a:xfrm>
            <a:off x="6877836" y="2703932"/>
            <a:ext cx="442300"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271464" y="3573016"/>
            <a:ext cx="2185022" cy="424732"/>
          </a:xfrm>
          <a:prstGeom prst="rect">
            <a:avLst/>
          </a:prstGeom>
        </p:spPr>
        <p:txBody>
          <a:bodyPr wrap="none">
            <a:spAutoFit/>
          </a:bodyPr>
          <a:lstStyle/>
          <a:p>
            <a:pPr>
              <a:lnSpc>
                <a:spcPct val="120000"/>
              </a:lnSpc>
            </a:pPr>
            <a:r>
              <a:rPr lang="en-US" altLang="zh-CN" b="1">
                <a:solidFill>
                  <a:srgbClr val="C00000"/>
                </a:solidFill>
                <a:latin typeface="微软雅黑" pitchFamily="34" charset="-122"/>
                <a:ea typeface="微软雅黑" pitchFamily="34" charset="-122"/>
              </a:rPr>
              <a:t>Key requirement:</a:t>
            </a:r>
          </a:p>
        </p:txBody>
      </p:sp>
      <p:pic>
        <p:nvPicPr>
          <p:cNvPr id="104" name="图片 103"/>
          <p:cNvPicPr>
            <a:picLocks noChangeAspect="1"/>
          </p:cNvPicPr>
          <p:nvPr/>
        </p:nvPicPr>
        <p:blipFill>
          <a:blip r:embed="rId8"/>
          <a:stretch>
            <a:fillRect/>
          </a:stretch>
        </p:blipFill>
        <p:spPr>
          <a:xfrm>
            <a:off x="3511524" y="2033893"/>
            <a:ext cx="541683" cy="275552"/>
          </a:xfrm>
          <a:prstGeom prst="rect">
            <a:avLst/>
          </a:prstGeom>
        </p:spPr>
      </p:pic>
      <p:pic>
        <p:nvPicPr>
          <p:cNvPr id="5" name="图片 4"/>
          <p:cNvPicPr>
            <a:picLocks noChangeAspect="1"/>
          </p:cNvPicPr>
          <p:nvPr/>
        </p:nvPicPr>
        <p:blipFill rotWithShape="1">
          <a:blip r:embed="rId9"/>
          <a:srcRect l="6321" t="26480" r="6319" b="26480"/>
          <a:stretch/>
        </p:blipFill>
        <p:spPr>
          <a:xfrm>
            <a:off x="4100873" y="2068577"/>
            <a:ext cx="489803" cy="263740"/>
          </a:xfrm>
          <a:prstGeom prst="rect">
            <a:avLst/>
          </a:prstGeom>
        </p:spPr>
      </p:pic>
      <p:pic>
        <p:nvPicPr>
          <p:cNvPr id="107" name="图片 106"/>
          <p:cNvPicPr>
            <a:picLocks noChangeAspect="1"/>
          </p:cNvPicPr>
          <p:nvPr/>
        </p:nvPicPr>
        <p:blipFill>
          <a:blip r:embed="rId10"/>
          <a:stretch>
            <a:fillRect/>
          </a:stretch>
        </p:blipFill>
        <p:spPr>
          <a:xfrm>
            <a:off x="3211498" y="1831763"/>
            <a:ext cx="755529" cy="264774"/>
          </a:xfrm>
          <a:prstGeom prst="rect">
            <a:avLst/>
          </a:prstGeom>
        </p:spPr>
      </p:pic>
      <p:pic>
        <p:nvPicPr>
          <p:cNvPr id="3" name="图片 2"/>
          <p:cNvPicPr>
            <a:picLocks noChangeAspect="1"/>
          </p:cNvPicPr>
          <p:nvPr/>
        </p:nvPicPr>
        <p:blipFill>
          <a:blip r:embed="rId11"/>
          <a:stretch>
            <a:fillRect/>
          </a:stretch>
        </p:blipFill>
        <p:spPr>
          <a:xfrm>
            <a:off x="3083449" y="2040980"/>
            <a:ext cx="288179" cy="288179"/>
          </a:xfrm>
          <a:prstGeom prst="rect">
            <a:avLst/>
          </a:prstGeom>
        </p:spPr>
      </p:pic>
      <p:sp>
        <p:nvSpPr>
          <p:cNvPr id="56" name="圆柱形 71">
            <a:extLst>
              <a:ext uri="{FF2B5EF4-FFF2-40B4-BE49-F238E27FC236}">
                <a16:creationId xmlns:a16="http://schemas.microsoft.com/office/drawing/2014/main" id="{3431C405-BC78-5B4D-A3A8-EC0F3005ACB0}"/>
              </a:ext>
            </a:extLst>
          </p:cNvPr>
          <p:cNvSpPr/>
          <p:nvPr/>
        </p:nvSpPr>
        <p:spPr bwMode="auto">
          <a:xfrm>
            <a:off x="3836280" y="3454033"/>
            <a:ext cx="1508791" cy="434859"/>
          </a:xfrm>
          <a:prstGeom prst="can">
            <a:avLst/>
          </a:prstGeom>
          <a:solidFill>
            <a:srgbClr val="00B0F0"/>
          </a:solidFill>
          <a:ln w="9525">
            <a:solidFill>
              <a:schemeClr val="bg1">
                <a:lumMod val="75000"/>
              </a:schemeClr>
            </a:solidFill>
          </a:ln>
          <a:effectLst/>
        </p:spPr>
        <p:txBody>
          <a:bodyPr vert="horz" wrap="square" lIns="68580" tIns="34290" rIns="68580" bIns="34290" numCol="1" rtlCol="0" anchor="ctr" anchorCtr="0" compatLnSpc="1">
            <a:prstTxWarp prst="textNoShape">
              <a:avLst/>
            </a:prstTxWarp>
          </a:bodyPr>
          <a:lstStyle/>
          <a:p>
            <a:pPr algn="ctr" defTabSz="685800">
              <a:buClr>
                <a:srgbClr val="CC9900"/>
              </a:buClr>
            </a:pPr>
            <a:r>
              <a:rPr lang="en-US" altLang="zh-CN" sz="1000" b="1" err="1">
                <a:solidFill>
                  <a:srgbClr val="000000"/>
                </a:solidFill>
                <a:latin typeface="Arial"/>
                <a:ea typeface="宋体" charset="-122"/>
              </a:rPr>
              <a:t>OceanStor</a:t>
            </a:r>
            <a:r>
              <a:rPr lang="en-US" altLang="zh-CN" sz="1000" b="1">
                <a:solidFill>
                  <a:srgbClr val="000000"/>
                </a:solidFill>
                <a:latin typeface="Arial"/>
                <a:ea typeface="宋体" charset="-122"/>
              </a:rPr>
              <a:t> 100D </a:t>
            </a:r>
          </a:p>
        </p:txBody>
      </p:sp>
      <p:sp>
        <p:nvSpPr>
          <p:cNvPr id="6" name="Left-Right Arrow 5">
            <a:extLst>
              <a:ext uri="{FF2B5EF4-FFF2-40B4-BE49-F238E27FC236}">
                <a16:creationId xmlns:a16="http://schemas.microsoft.com/office/drawing/2014/main" id="{A92DB495-9CFD-144C-9A31-EEA57B9142D8}"/>
              </a:ext>
            </a:extLst>
          </p:cNvPr>
          <p:cNvSpPr/>
          <p:nvPr/>
        </p:nvSpPr>
        <p:spPr>
          <a:xfrm>
            <a:off x="5345071" y="3563123"/>
            <a:ext cx="700779" cy="193999"/>
          </a:xfrm>
          <a:prstGeom prst="leftRightArrow">
            <a:avLst>
              <a:gd name="adj1" fmla="val 4194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右箭头 117">
            <a:extLst>
              <a:ext uri="{FF2B5EF4-FFF2-40B4-BE49-F238E27FC236}">
                <a16:creationId xmlns:a16="http://schemas.microsoft.com/office/drawing/2014/main" id="{E90D2D0F-441D-D944-9D8F-C10B603542EC}"/>
              </a:ext>
            </a:extLst>
          </p:cNvPr>
          <p:cNvSpPr/>
          <p:nvPr/>
        </p:nvSpPr>
        <p:spPr>
          <a:xfrm rot="3264262">
            <a:off x="6366501" y="3210405"/>
            <a:ext cx="392094"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箭头 117">
            <a:extLst>
              <a:ext uri="{FF2B5EF4-FFF2-40B4-BE49-F238E27FC236}">
                <a16:creationId xmlns:a16="http://schemas.microsoft.com/office/drawing/2014/main" id="{59D23DA5-47EE-684B-95A5-61BC755C49D3}"/>
              </a:ext>
            </a:extLst>
          </p:cNvPr>
          <p:cNvSpPr/>
          <p:nvPr/>
        </p:nvSpPr>
        <p:spPr>
          <a:xfrm rot="3264262">
            <a:off x="4011592" y="3232258"/>
            <a:ext cx="392094" cy="190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675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1632133-BBB4-7546-9686-5A290F4754E7}"/>
              </a:ext>
            </a:extLst>
          </p:cNvPr>
          <p:cNvSpPr txBox="1"/>
          <p:nvPr/>
        </p:nvSpPr>
        <p:spPr>
          <a:xfrm>
            <a:off x="3974551" y="146853"/>
            <a:ext cx="4140557" cy="523220"/>
          </a:xfrm>
          <a:prstGeom prst="rect">
            <a:avLst/>
          </a:prstGeom>
          <a:noFill/>
        </p:spPr>
        <p:txBody>
          <a:bodyPr wrap="none" rtlCol="0">
            <a:spAutoFit/>
          </a:bodyPr>
          <a:lstStyle/>
          <a:p>
            <a:r>
              <a:rPr lang="en-US" sz="2800" b="1"/>
              <a:t>451 Report - AI for Storage</a:t>
            </a:r>
          </a:p>
        </p:txBody>
      </p:sp>
      <p:sp>
        <p:nvSpPr>
          <p:cNvPr id="24" name="Rectangle 23">
            <a:extLst>
              <a:ext uri="{FF2B5EF4-FFF2-40B4-BE49-F238E27FC236}">
                <a16:creationId xmlns:a16="http://schemas.microsoft.com/office/drawing/2014/main" id="{196250B2-288F-0B44-B55D-21236F1A3F0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31" name="TextBox 30">
            <a:extLst>
              <a:ext uri="{FF2B5EF4-FFF2-40B4-BE49-F238E27FC236}">
                <a16:creationId xmlns:a16="http://schemas.microsoft.com/office/drawing/2014/main" id="{51B469F3-6220-CB42-8115-2C4142F03B7F}"/>
              </a:ext>
            </a:extLst>
          </p:cNvPr>
          <p:cNvSpPr txBox="1"/>
          <p:nvPr/>
        </p:nvSpPr>
        <p:spPr>
          <a:xfrm>
            <a:off x="8160848" y="1911302"/>
            <a:ext cx="184731" cy="369332"/>
          </a:xfrm>
          <a:prstGeom prst="rect">
            <a:avLst/>
          </a:prstGeom>
          <a:noFill/>
        </p:spPr>
        <p:txBody>
          <a:bodyPr wrap="none" rtlCol="0">
            <a:spAutoFit/>
          </a:bodyPr>
          <a:lstStyle/>
          <a:p>
            <a:endParaRPr lang="en-US"/>
          </a:p>
        </p:txBody>
      </p:sp>
      <p:graphicFrame>
        <p:nvGraphicFramePr>
          <p:cNvPr id="32" name="Chart Placeholder 6">
            <a:extLst>
              <a:ext uri="{FF2B5EF4-FFF2-40B4-BE49-F238E27FC236}">
                <a16:creationId xmlns:a16="http://schemas.microsoft.com/office/drawing/2014/main" id="{5AC892BC-71B0-5E44-AD54-9C432E103BDC}"/>
              </a:ext>
            </a:extLst>
          </p:cNvPr>
          <p:cNvGraphicFramePr>
            <a:graphicFrameLocks/>
          </p:cNvGraphicFramePr>
          <p:nvPr>
            <p:extLst>
              <p:ext uri="{D42A27DB-BD31-4B8C-83A1-F6EECF244321}">
                <p14:modId xmlns:p14="http://schemas.microsoft.com/office/powerpoint/2010/main" val="510575861"/>
              </p:ext>
            </p:extLst>
          </p:nvPr>
        </p:nvGraphicFramePr>
        <p:xfrm>
          <a:off x="411122" y="1496319"/>
          <a:ext cx="5694945" cy="1748015"/>
        </p:xfrm>
        <a:graphic>
          <a:graphicData uri="http://schemas.openxmlformats.org/drawingml/2006/chart">
            <c:chart xmlns:c="http://schemas.openxmlformats.org/drawingml/2006/chart" xmlns:r="http://schemas.openxmlformats.org/officeDocument/2006/relationships" r:id="rId3"/>
          </a:graphicData>
        </a:graphic>
      </p:graphicFrame>
      <p:sp>
        <p:nvSpPr>
          <p:cNvPr id="33" name="Rectangle 32">
            <a:extLst>
              <a:ext uri="{FF2B5EF4-FFF2-40B4-BE49-F238E27FC236}">
                <a16:creationId xmlns:a16="http://schemas.microsoft.com/office/drawing/2014/main" id="{A31782E6-4491-3E45-9B43-CC6ED05F5174}"/>
              </a:ext>
            </a:extLst>
          </p:cNvPr>
          <p:cNvSpPr/>
          <p:nvPr/>
        </p:nvSpPr>
        <p:spPr>
          <a:xfrm>
            <a:off x="1317605" y="954485"/>
            <a:ext cx="2656946" cy="276999"/>
          </a:xfrm>
          <a:prstGeom prst="rect">
            <a:avLst/>
          </a:prstGeom>
        </p:spPr>
        <p:txBody>
          <a:bodyPr wrap="none">
            <a:spAutoFit/>
          </a:bodyPr>
          <a:lstStyle/>
          <a:p>
            <a:pPr lvl="1">
              <a:lnSpc>
                <a:spcPct val="100000"/>
              </a:lnSpc>
            </a:pPr>
            <a:r>
              <a:rPr lang="en-US" sz="1200" b="1"/>
              <a:t>Top areas for AI enhanced tools</a:t>
            </a:r>
          </a:p>
        </p:txBody>
      </p:sp>
      <p:graphicFrame>
        <p:nvGraphicFramePr>
          <p:cNvPr id="34" name="Chart Placeholder 6">
            <a:extLst>
              <a:ext uri="{FF2B5EF4-FFF2-40B4-BE49-F238E27FC236}">
                <a16:creationId xmlns:a16="http://schemas.microsoft.com/office/drawing/2014/main" id="{9AFB1989-9D5E-2B40-8B5E-1C3A270D1BCA}"/>
              </a:ext>
            </a:extLst>
          </p:cNvPr>
          <p:cNvGraphicFramePr>
            <a:graphicFrameLocks/>
          </p:cNvGraphicFramePr>
          <p:nvPr>
            <p:extLst>
              <p:ext uri="{D42A27DB-BD31-4B8C-83A1-F6EECF244321}">
                <p14:modId xmlns:p14="http://schemas.microsoft.com/office/powerpoint/2010/main" val="3265960725"/>
              </p:ext>
            </p:extLst>
          </p:nvPr>
        </p:nvGraphicFramePr>
        <p:xfrm>
          <a:off x="6242419" y="1601171"/>
          <a:ext cx="5523979" cy="1736533"/>
        </p:xfrm>
        <a:graphic>
          <a:graphicData uri="http://schemas.openxmlformats.org/drawingml/2006/chart">
            <c:chart xmlns:c="http://schemas.openxmlformats.org/drawingml/2006/chart" xmlns:r="http://schemas.openxmlformats.org/officeDocument/2006/relationships" r:id="rId4"/>
          </a:graphicData>
        </a:graphic>
      </p:graphicFrame>
      <p:sp>
        <p:nvSpPr>
          <p:cNvPr id="35" name="Rectangle 34">
            <a:extLst>
              <a:ext uri="{FF2B5EF4-FFF2-40B4-BE49-F238E27FC236}">
                <a16:creationId xmlns:a16="http://schemas.microsoft.com/office/drawing/2014/main" id="{B3285D2E-EADB-054B-8C3F-07FC4292273B}"/>
              </a:ext>
            </a:extLst>
          </p:cNvPr>
          <p:cNvSpPr/>
          <p:nvPr/>
        </p:nvSpPr>
        <p:spPr>
          <a:xfrm>
            <a:off x="6831240" y="954484"/>
            <a:ext cx="5878285" cy="276999"/>
          </a:xfrm>
          <a:prstGeom prst="rect">
            <a:avLst/>
          </a:prstGeom>
        </p:spPr>
        <p:txBody>
          <a:bodyPr wrap="square">
            <a:spAutoFit/>
          </a:bodyPr>
          <a:lstStyle/>
          <a:p>
            <a:pPr lvl="1">
              <a:lnSpc>
                <a:spcPct val="100000"/>
              </a:lnSpc>
            </a:pPr>
            <a:r>
              <a:rPr lang="en-US" sz="1200" b="1"/>
              <a:t>36% are willing to pay for AI/ML enhancements for support</a:t>
            </a:r>
          </a:p>
        </p:txBody>
      </p:sp>
      <p:graphicFrame>
        <p:nvGraphicFramePr>
          <p:cNvPr id="36" name="Chart Placeholder 6">
            <a:extLst>
              <a:ext uri="{FF2B5EF4-FFF2-40B4-BE49-F238E27FC236}">
                <a16:creationId xmlns:a16="http://schemas.microsoft.com/office/drawing/2014/main" id="{3588BFA8-C14E-BF42-AFAB-1C6CDEE695EB}"/>
              </a:ext>
            </a:extLst>
          </p:cNvPr>
          <p:cNvGraphicFramePr>
            <a:graphicFrameLocks/>
          </p:cNvGraphicFramePr>
          <p:nvPr>
            <p:extLst>
              <p:ext uri="{D42A27DB-BD31-4B8C-83A1-F6EECF244321}">
                <p14:modId xmlns:p14="http://schemas.microsoft.com/office/powerpoint/2010/main" val="577275766"/>
              </p:ext>
            </p:extLst>
          </p:nvPr>
        </p:nvGraphicFramePr>
        <p:xfrm>
          <a:off x="2997473" y="4854895"/>
          <a:ext cx="6217187" cy="1657954"/>
        </p:xfrm>
        <a:graphic>
          <a:graphicData uri="http://schemas.openxmlformats.org/drawingml/2006/chart">
            <c:chart xmlns:c="http://schemas.openxmlformats.org/drawingml/2006/chart" xmlns:r="http://schemas.openxmlformats.org/officeDocument/2006/relationships" r:id="rId5"/>
          </a:graphicData>
        </a:graphic>
      </p:graphicFrame>
      <p:sp>
        <p:nvSpPr>
          <p:cNvPr id="37" name="Rectangle 36">
            <a:extLst>
              <a:ext uri="{FF2B5EF4-FFF2-40B4-BE49-F238E27FC236}">
                <a16:creationId xmlns:a16="http://schemas.microsoft.com/office/drawing/2014/main" id="{E4725AC0-E65B-FE4C-983C-40764FC888DE}"/>
              </a:ext>
            </a:extLst>
          </p:cNvPr>
          <p:cNvSpPr/>
          <p:nvPr/>
        </p:nvSpPr>
        <p:spPr>
          <a:xfrm>
            <a:off x="3572783" y="4179510"/>
            <a:ext cx="6096000" cy="369332"/>
          </a:xfrm>
          <a:prstGeom prst="rect">
            <a:avLst/>
          </a:prstGeom>
        </p:spPr>
        <p:txBody>
          <a:bodyPr>
            <a:spAutoFit/>
          </a:bodyPr>
          <a:lstStyle/>
          <a:p>
            <a:r>
              <a:rPr lang="en-US" sz="1200" b="1"/>
              <a:t>Efficiency</a:t>
            </a:r>
            <a:r>
              <a:rPr lang="en-US"/>
              <a:t> </a:t>
            </a:r>
            <a:r>
              <a:rPr lang="en-US" sz="1200" b="1"/>
              <a:t>and capacity planning highlight the value of AI enhanced tools</a:t>
            </a:r>
          </a:p>
        </p:txBody>
      </p:sp>
    </p:spTree>
    <p:extLst>
      <p:ext uri="{BB962C8B-B14F-4D97-AF65-F5344CB8AC3E}">
        <p14:creationId xmlns:p14="http://schemas.microsoft.com/office/powerpoint/2010/main" val="11313141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1514088" y="2124277"/>
            <a:ext cx="2676479" cy="2311745"/>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2" name="标题 1"/>
          <p:cNvSpPr>
            <a:spLocks noGrp="1"/>
          </p:cNvSpPr>
          <p:nvPr>
            <p:ph type="title"/>
          </p:nvPr>
        </p:nvSpPr>
        <p:spPr>
          <a:xfrm>
            <a:off x="3038626" y="148571"/>
            <a:ext cx="9106657" cy="453243"/>
          </a:xfrm>
        </p:spPr>
        <p:txBody>
          <a:bodyPr anchor="t"/>
          <a:lstStyle/>
          <a:p>
            <a:r>
              <a:rPr lang="en-US" altLang="zh-CN" sz="2000" b="1">
                <a:latin typeface="Calibri"/>
                <a:ea typeface="等线 Light"/>
                <a:cs typeface="Calibri"/>
              </a:rPr>
              <a:t>Huawei Self-Driving IT (“AI For Storage”) </a:t>
            </a:r>
            <a:br>
              <a:rPr lang="en-US" altLang="zh-CN" sz="2000">
                <a:latin typeface="Calibri" panose="020F0502020204030204" pitchFamily="34" charset="0"/>
                <a:cs typeface="Calibri" panose="020F0502020204030204" pitchFamily="34" charset="0"/>
              </a:rPr>
            </a:br>
            <a:endParaRPr lang="zh-CN" altLang="en-US" sz="1200">
              <a:latin typeface="Calibri" panose="020F0502020204030204" pitchFamily="34" charset="0"/>
              <a:cs typeface="Calibri" panose="020F0502020204030204" pitchFamily="34" charset="0"/>
            </a:endParaRPr>
          </a:p>
        </p:txBody>
      </p:sp>
      <p:sp>
        <p:nvSpPr>
          <p:cNvPr id="24" name="Cloud 23"/>
          <p:cNvSpPr/>
          <p:nvPr/>
        </p:nvSpPr>
        <p:spPr bwMode="auto">
          <a:xfrm>
            <a:off x="4860378" y="1126662"/>
            <a:ext cx="3815107" cy="3825336"/>
          </a:xfrm>
          <a:prstGeom prst="cloud">
            <a:avLst/>
          </a:prstGeom>
          <a:solidFill>
            <a:schemeClr val="bg1"/>
          </a:solidFill>
          <a:ln>
            <a:solidFill>
              <a:schemeClr val="tx1"/>
            </a:solidFill>
          </a:ln>
          <a:effectLst/>
        </p:spPr>
        <p:txBody>
          <a:bodyPr vert="horz" wrap="square" lIns="68580" tIns="34290" rIns="68580" bIns="3429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685783">
              <a:buClr>
                <a:srgbClr val="CC9900"/>
              </a:buClr>
            </a:pPr>
            <a:endParaRPr lang="en-US" sz="1200" b="1">
              <a:solidFill>
                <a:srgbClr val="0000FF"/>
              </a:solidFill>
              <a:effectLst>
                <a:outerShdw blurRad="38100" dist="38100" dir="2700000" algn="tl">
                  <a:srgbClr val="000000">
                    <a:alpha val="43137"/>
                  </a:srgbClr>
                </a:outerShdw>
              </a:effectLst>
              <a:latin typeface="Arial" charset="0"/>
            </a:endParaRPr>
          </a:p>
        </p:txBody>
      </p:sp>
      <p:sp>
        <p:nvSpPr>
          <p:cNvPr id="67" name="Cloud 66"/>
          <p:cNvSpPr/>
          <p:nvPr/>
        </p:nvSpPr>
        <p:spPr bwMode="auto">
          <a:xfrm>
            <a:off x="8991021" y="993912"/>
            <a:ext cx="1636702" cy="1146426"/>
          </a:xfrm>
          <a:prstGeom prst="cloud">
            <a:avLst/>
          </a:prstGeom>
          <a:solidFill>
            <a:schemeClr val="bg1"/>
          </a:solidFill>
          <a:ln>
            <a:solidFill>
              <a:schemeClr val="accent2"/>
            </a:solidFill>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buClr>
                <a:srgbClr val="CC9900"/>
              </a:buClr>
            </a:pPr>
            <a:r>
              <a:rPr lang="en-US" sz="1200">
                <a:solidFill>
                  <a:srgbClr val="B2B2B2">
                    <a:lumMod val="50000"/>
                  </a:srgbClr>
                </a:solidFill>
                <a:latin typeface="Arial" charset="0"/>
              </a:rPr>
              <a:t>Other Clouds</a:t>
            </a:r>
          </a:p>
        </p:txBody>
      </p:sp>
      <p:pic>
        <p:nvPicPr>
          <p:cNvPr id="1032" name="Picture 8" descr="https://www.denodo.com/sites/default/files/public/images/msazure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7290" y="788223"/>
            <a:ext cx="582497" cy="4904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umbnail for version as of 19:22, 15 December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248" y="1108037"/>
            <a:ext cx="646086" cy="6592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google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4081" y="1641724"/>
            <a:ext cx="553766" cy="364058"/>
          </a:xfrm>
          <a:prstGeom prst="rect">
            <a:avLst/>
          </a:prstGeom>
          <a:noFill/>
          <a:extLst>
            <a:ext uri="{909E8E84-426E-40DD-AFC4-6F175D3DCCD1}">
              <a14:hiddenFill xmlns:a14="http://schemas.microsoft.com/office/drawing/2010/main">
                <a:solidFill>
                  <a:srgbClr val="FFFFFF"/>
                </a:solidFill>
              </a14:hiddenFill>
            </a:ext>
          </a:extLst>
        </p:spPr>
      </p:pic>
      <p:sp>
        <p:nvSpPr>
          <p:cNvPr id="90" name="Left-Right Arrow 89"/>
          <p:cNvSpPr/>
          <p:nvPr/>
        </p:nvSpPr>
        <p:spPr bwMode="auto">
          <a:xfrm>
            <a:off x="8733739" y="1437340"/>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07" name="TextBox 106"/>
          <p:cNvSpPr txBox="1"/>
          <p:nvPr/>
        </p:nvSpPr>
        <p:spPr>
          <a:xfrm rot="16200000">
            <a:off x="2657149" y="970276"/>
            <a:ext cx="353943" cy="2171008"/>
          </a:xfrm>
          <a:prstGeom prst="rect">
            <a:avLst/>
          </a:prstGeom>
          <a:solidFill>
            <a:schemeClr val="bg1"/>
          </a:solid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AI-Driven Intelligent Storage</a:t>
            </a:r>
          </a:p>
        </p:txBody>
      </p:sp>
      <p:sp>
        <p:nvSpPr>
          <p:cNvPr id="108" name="TextBox 10"/>
          <p:cNvSpPr txBox="1"/>
          <p:nvPr/>
        </p:nvSpPr>
        <p:spPr>
          <a:xfrm>
            <a:off x="1748616" y="2178367"/>
            <a:ext cx="2580020" cy="217713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46" indent="-171446">
              <a:buClr>
                <a:schemeClr val="accent2"/>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Intelligent Performance Tuning</a:t>
            </a:r>
            <a:endParaRPr lang="en-US" sz="900" b="1">
              <a:solidFill>
                <a:srgbClr val="000000"/>
              </a:solidFill>
              <a:latin typeface="微软雅黑" panose="020B0503020204020204" pitchFamily="34" charset="-122"/>
              <a:ea typeface="微软雅黑" panose="020B0503020204020204" pitchFamily="34" charset="-122"/>
            </a:endParaRPr>
          </a:p>
          <a:p>
            <a:pPr marL="628646" lvl="1" indent="-171446">
              <a:buFont typeface="Arial" panose="020B0604020202020204" pitchFamily="34" charset="0"/>
              <a:buChar char="•"/>
            </a:pPr>
            <a:r>
              <a:rPr lang="en-US" sz="758">
                <a:solidFill>
                  <a:srgbClr val="000000"/>
                </a:solidFill>
              </a:rPr>
              <a:t>Intelligent Cache</a:t>
            </a:r>
          </a:p>
          <a:p>
            <a:pPr marL="628646" lvl="1" indent="-171446">
              <a:buFont typeface="Arial" panose="020B0604020202020204" pitchFamily="34" charset="0"/>
              <a:buChar char="•"/>
            </a:pPr>
            <a:r>
              <a:rPr lang="en-US" sz="758">
                <a:solidFill>
                  <a:srgbClr val="000000"/>
                </a:solidFill>
              </a:rPr>
              <a:t>Intelligent Dedup/comp</a:t>
            </a:r>
          </a:p>
          <a:p>
            <a:pPr marL="628646" lvl="1" indent="-171446">
              <a:buFont typeface="Arial" panose="020B0604020202020204" pitchFamily="34" charset="0"/>
              <a:buChar char="•"/>
            </a:pPr>
            <a:r>
              <a:rPr lang="en-US" sz="758">
                <a:solidFill>
                  <a:srgbClr val="000000"/>
                </a:solidFill>
              </a:rPr>
              <a:t>Intelligent </a:t>
            </a:r>
            <a:r>
              <a:rPr lang="en-US" sz="758" err="1">
                <a:solidFill>
                  <a:srgbClr val="000000"/>
                </a:solidFill>
              </a:rPr>
              <a:t>Tiering</a:t>
            </a:r>
            <a:endParaRPr lang="en-US" sz="758">
              <a:solidFill>
                <a:srgbClr val="000000"/>
              </a:solidFill>
            </a:endParaRPr>
          </a:p>
          <a:p>
            <a:pPr marL="628646" lvl="1" indent="-171446">
              <a:buFont typeface="Arial" panose="020B0604020202020204" pitchFamily="34" charset="0"/>
              <a:buChar char="•"/>
            </a:pPr>
            <a:r>
              <a:rPr lang="en-US" sz="758">
                <a:solidFill>
                  <a:srgbClr val="000000"/>
                </a:solidFill>
              </a:rPr>
              <a:t>Intelligent </a:t>
            </a:r>
            <a:r>
              <a:rPr lang="en-US" sz="758" err="1">
                <a:solidFill>
                  <a:srgbClr val="000000"/>
                </a:solidFill>
              </a:rPr>
              <a:t>QoS</a:t>
            </a:r>
            <a:endParaRPr lang="en-US" sz="758">
              <a:solidFill>
                <a:srgbClr val="000000"/>
              </a:solidFill>
            </a:endParaRPr>
          </a:p>
          <a:p>
            <a:pPr marL="628646" lvl="1" indent="-171446">
              <a:buFont typeface="Arial" panose="020B0604020202020204" pitchFamily="34" charset="0"/>
              <a:buChar char="•"/>
            </a:pPr>
            <a:r>
              <a:rPr lang="en-US" sz="758">
                <a:solidFill>
                  <a:srgbClr val="000000"/>
                </a:solidFill>
              </a:rPr>
              <a:t>Intelligent Perf Tuning</a:t>
            </a:r>
          </a:p>
          <a:p>
            <a:pPr marL="171450" indent="-171450">
              <a:buClr>
                <a:schemeClr val="accent2"/>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Troubleshooting</a:t>
            </a:r>
          </a:p>
          <a:p>
            <a:pPr marL="628646" lvl="1" indent="-171446">
              <a:buFont typeface="Arial" panose="020B0604020202020204" pitchFamily="34" charset="0"/>
              <a:buChar char="•"/>
            </a:pPr>
            <a:r>
              <a:rPr lang="en-US" altLang="zh-CN" sz="758">
                <a:solidFill>
                  <a:srgbClr val="000000"/>
                </a:solidFill>
              </a:rPr>
              <a:t>DR-readiness  assessment</a:t>
            </a:r>
            <a:endParaRPr lang="en-US" sz="758">
              <a:solidFill>
                <a:srgbClr val="000000"/>
              </a:solidFill>
            </a:endParaRPr>
          </a:p>
          <a:p>
            <a:pPr marL="628646" lvl="1" indent="-171446">
              <a:buFont typeface="Arial" panose="020B0604020202020204" pitchFamily="34" charset="0"/>
              <a:buChar char="•"/>
            </a:pPr>
            <a:r>
              <a:rPr lang="en-US" sz="750">
                <a:solidFill>
                  <a:srgbClr val="000000"/>
                </a:solidFill>
              </a:rPr>
              <a:t>SSD Failure Prediction</a:t>
            </a:r>
          </a:p>
          <a:p>
            <a:pPr marL="628646" lvl="1" indent="-171446">
              <a:buFont typeface="Arial" panose="020B0604020202020204" pitchFamily="34" charset="0"/>
              <a:buChar char="•"/>
            </a:pPr>
            <a:r>
              <a:rPr lang="en-US" sz="750">
                <a:solidFill>
                  <a:srgbClr val="000000"/>
                </a:solidFill>
              </a:rPr>
              <a:t>HDD Failure Prediction</a:t>
            </a:r>
          </a:p>
          <a:p>
            <a:pPr marL="628646" lvl="1" indent="-171446">
              <a:buFont typeface="Arial" panose="020B0604020202020204" pitchFamily="34" charset="0"/>
              <a:buChar char="•"/>
            </a:pPr>
            <a:r>
              <a:rPr lang="en-US" sz="750">
                <a:solidFill>
                  <a:srgbClr val="000000"/>
                </a:solidFill>
              </a:rPr>
              <a:t>Intelligent RCA/Self-Healing</a:t>
            </a:r>
          </a:p>
          <a:p>
            <a:pPr marL="628646" lvl="1" indent="-171446">
              <a:buFont typeface="Arial" panose="020B0604020202020204" pitchFamily="34" charset="0"/>
              <a:buChar char="•"/>
            </a:pPr>
            <a:r>
              <a:rPr lang="en-US" sz="750">
                <a:solidFill>
                  <a:srgbClr val="000000"/>
                </a:solidFill>
              </a:rPr>
              <a:t>Proactive Health Score</a:t>
            </a:r>
          </a:p>
          <a:p>
            <a:pPr marL="628646" lvl="1" indent="-171446">
              <a:buFont typeface="Arial" panose="020B0604020202020204" pitchFamily="34" charset="0"/>
              <a:buChar char="•"/>
            </a:pPr>
            <a:r>
              <a:rPr lang="en-US" sz="750">
                <a:solidFill>
                  <a:srgbClr val="000000"/>
                </a:solidFill>
              </a:rPr>
              <a:t>Anomaly Detection</a:t>
            </a:r>
          </a:p>
          <a:p>
            <a:pPr marL="171446" indent="-171446">
              <a:buClr>
                <a:schemeClr val="accent2"/>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Intelligent Configuration Automation</a:t>
            </a:r>
            <a:endParaRPr lang="en-US" sz="900" b="1">
              <a:solidFill>
                <a:srgbClr val="000000"/>
              </a:solidFill>
              <a:latin typeface="微软雅黑" panose="020B0503020204020204" pitchFamily="34" charset="-122"/>
              <a:ea typeface="微软雅黑" panose="020B0503020204020204" pitchFamily="34" charset="-122"/>
            </a:endParaRP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Intelligent App-aware Provisioning</a:t>
            </a: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Intelligent Res Planning</a:t>
            </a:r>
          </a:p>
          <a:p>
            <a:pPr marL="628646" lvl="1" indent="-171446" defTabSz="533387">
              <a:lnSpc>
                <a:spcPct val="90000"/>
              </a:lnSpc>
              <a:spcAft>
                <a:spcPct val="35000"/>
              </a:spcAft>
              <a:buFont typeface="Arial" panose="020B0604020202020204" pitchFamily="34" charset="0"/>
              <a:buChar char="•"/>
            </a:pPr>
            <a:r>
              <a:rPr lang="en-US" sz="750">
                <a:solidFill>
                  <a:srgbClr val="000000"/>
                </a:solidFill>
              </a:rPr>
              <a:t>Huawei AI chips/GUPs</a:t>
            </a:r>
          </a:p>
        </p:txBody>
      </p:sp>
      <p:sp>
        <p:nvSpPr>
          <p:cNvPr id="114" name="Left-Right Arrow 113"/>
          <p:cNvSpPr/>
          <p:nvPr/>
        </p:nvSpPr>
        <p:spPr bwMode="auto">
          <a:xfrm rot="5400000">
            <a:off x="5924945" y="4973613"/>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grpSp>
        <p:nvGrpSpPr>
          <p:cNvPr id="18" name="组合 17"/>
          <p:cNvGrpSpPr/>
          <p:nvPr/>
        </p:nvGrpSpPr>
        <p:grpSpPr>
          <a:xfrm>
            <a:off x="4902426" y="5245098"/>
            <a:ext cx="2125615" cy="527634"/>
            <a:chOff x="3162315" y="5598152"/>
            <a:chExt cx="2125615" cy="527634"/>
          </a:xfrm>
        </p:grpSpPr>
        <p:sp>
          <p:nvSpPr>
            <p:cNvPr id="115" name="Rounded Rectangle 114"/>
            <p:cNvSpPr/>
            <p:nvPr/>
          </p:nvSpPr>
          <p:spPr bwMode="auto">
            <a:xfrm>
              <a:off x="3162315" y="5598152"/>
              <a:ext cx="2125615" cy="461445"/>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16" name="TextBox 115"/>
            <p:cNvSpPr txBox="1"/>
            <p:nvPr/>
          </p:nvSpPr>
          <p:spPr>
            <a:xfrm rot="16200000">
              <a:off x="3963639" y="4821419"/>
              <a:ext cx="523220" cy="2085513"/>
            </a:xfrm>
            <a:prstGeom prst="rect">
              <a:avLst/>
            </a:prstGeom>
            <a:no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Huawei AI-Driven Smart Network</a:t>
              </a:r>
            </a:p>
          </p:txBody>
        </p:sp>
      </p:grpSp>
      <p:sp>
        <p:nvSpPr>
          <p:cNvPr id="119" name="Left-Right Arrow 118"/>
          <p:cNvSpPr/>
          <p:nvPr/>
        </p:nvSpPr>
        <p:spPr bwMode="auto">
          <a:xfrm rot="5400000">
            <a:off x="7906197" y="4962879"/>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grpSp>
        <p:nvGrpSpPr>
          <p:cNvPr id="19" name="组合 18"/>
          <p:cNvGrpSpPr/>
          <p:nvPr/>
        </p:nvGrpSpPr>
        <p:grpSpPr>
          <a:xfrm>
            <a:off x="9117841" y="2188911"/>
            <a:ext cx="1852109" cy="3794153"/>
            <a:chOff x="6864603" y="3543913"/>
            <a:chExt cx="2230671" cy="2198439"/>
          </a:xfrm>
        </p:grpSpPr>
        <p:sp>
          <p:nvSpPr>
            <p:cNvPr id="124" name="Rounded Rectangle 123"/>
            <p:cNvSpPr/>
            <p:nvPr/>
          </p:nvSpPr>
          <p:spPr bwMode="auto">
            <a:xfrm>
              <a:off x="6864603" y="3712590"/>
              <a:ext cx="2173642" cy="2029762"/>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26" name="TextBox 125"/>
            <p:cNvSpPr txBox="1"/>
            <p:nvPr/>
          </p:nvSpPr>
          <p:spPr>
            <a:xfrm rot="16200000">
              <a:off x="7785882" y="2778834"/>
              <a:ext cx="374502" cy="1904660"/>
            </a:xfrm>
            <a:prstGeom prst="rect">
              <a:avLst/>
            </a:prstGeom>
            <a:solidFill>
              <a:schemeClr val="bg1"/>
            </a:solidFill>
          </p:spPr>
          <p:txBody>
            <a:bodyPr vert="eaVert" wrap="square" rtlCol="0">
              <a:spAutoFit/>
            </a:bodyPr>
            <a:lstStyle/>
            <a:p>
              <a:pPr algn="ctr"/>
              <a:r>
                <a:rPr lang="en-US" sz="1000" b="1">
                  <a:solidFill>
                    <a:srgbClr val="000000"/>
                  </a:solidFill>
                </a:rPr>
                <a:t>Smart Datacenter &amp; Hybrid Cloud and Data Mobility Solution</a:t>
              </a:r>
            </a:p>
          </p:txBody>
        </p:sp>
        <p:sp>
          <p:nvSpPr>
            <p:cNvPr id="127" name="TextBox 10"/>
            <p:cNvSpPr txBox="1"/>
            <p:nvPr/>
          </p:nvSpPr>
          <p:spPr>
            <a:xfrm>
              <a:off x="6991307" y="3870700"/>
              <a:ext cx="2103967" cy="1742996"/>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800" b="1">
                  <a:solidFill>
                    <a:srgbClr val="000000"/>
                  </a:solidFill>
                  <a:latin typeface="微软雅黑" panose="020B0503020204020204" pitchFamily="34" charset="-122"/>
                  <a:ea typeface="微软雅黑" panose="020B0503020204020204" pitchFamily="34" charset="-122"/>
                </a:rPr>
                <a:t>DC Anomality Detection</a:t>
              </a:r>
              <a:endParaRPr lang="en-US" sz="800" b="1">
                <a:solidFill>
                  <a:srgbClr val="000000"/>
                </a:solidFill>
                <a:latin typeface="微软雅黑" panose="020B0503020204020204" pitchFamily="34" charset="-122"/>
                <a:ea typeface="微软雅黑" panose="020B0503020204020204" pitchFamily="34" charset="-122"/>
              </a:endParaRPr>
            </a:p>
            <a:p>
              <a:pPr marL="171446" indent="-171446">
                <a:buFont typeface="Arial" panose="020B0604020202020204" pitchFamily="34" charset="0"/>
                <a:buChar char="•"/>
              </a:pPr>
              <a:r>
                <a:rPr lang="en-US" sz="758">
                  <a:solidFill>
                    <a:srgbClr val="000000"/>
                  </a:solidFill>
                </a:rPr>
                <a:t>Intelligent logging analysis using ELK (</a:t>
              </a:r>
              <a:r>
                <a:rPr lang="en-US" sz="758" err="1">
                  <a:solidFill>
                    <a:srgbClr val="000000"/>
                  </a:solidFill>
                </a:rPr>
                <a:t>ElasticSearch</a:t>
              </a:r>
              <a:r>
                <a:rPr lang="en-US" sz="758">
                  <a:solidFill>
                    <a:srgbClr val="000000"/>
                  </a:solidFill>
                </a:rPr>
                <a:t>, </a:t>
              </a:r>
              <a:r>
                <a:rPr lang="en-US" sz="800" err="1">
                  <a:solidFill>
                    <a:srgbClr val="000000"/>
                  </a:solidFill>
                </a:rPr>
                <a:t>Logstash</a:t>
              </a:r>
              <a:r>
                <a:rPr lang="en-US" sz="800">
                  <a:solidFill>
                    <a:srgbClr val="000000"/>
                  </a:solidFill>
                </a:rPr>
                <a:t>, and </a:t>
              </a:r>
              <a:r>
                <a:rPr lang="en-US" sz="800" err="1">
                  <a:solidFill>
                    <a:srgbClr val="000000"/>
                  </a:solidFill>
                </a:rPr>
                <a:t>Kibana</a:t>
              </a:r>
              <a:r>
                <a:rPr lang="en-US" sz="800">
                  <a:solidFill>
                    <a:srgbClr val="000000"/>
                  </a:solidFill>
                </a:rPr>
                <a:t>)</a:t>
              </a:r>
              <a:endParaRPr lang="en-US" sz="758">
                <a:solidFill>
                  <a:srgbClr val="000000"/>
                </a:solidFill>
              </a:endParaRPr>
            </a:p>
            <a:p>
              <a:pPr marL="171446" indent="-171446">
                <a:buFont typeface="Arial" panose="020B0604020202020204" pitchFamily="34" charset="0"/>
                <a:buChar char="•"/>
              </a:pPr>
              <a:r>
                <a:rPr lang="en-US" sz="758">
                  <a:solidFill>
                    <a:srgbClr val="000000"/>
                  </a:solidFill>
                </a:rPr>
                <a:t>Third-party </a:t>
              </a:r>
              <a:r>
                <a:rPr lang="en-US" sz="758" err="1">
                  <a:solidFill>
                    <a:srgbClr val="000000"/>
                  </a:solidFill>
                </a:rPr>
                <a:t>AIOps</a:t>
              </a:r>
              <a:r>
                <a:rPr lang="en-US" sz="758">
                  <a:solidFill>
                    <a:srgbClr val="000000"/>
                  </a:solidFill>
                </a:rPr>
                <a:t> software (</a:t>
              </a:r>
              <a:r>
                <a:rPr lang="en-US" altLang="zh-CN" sz="758" err="1">
                  <a:solidFill>
                    <a:srgbClr val="000000"/>
                  </a:solidFill>
                </a:rPr>
                <a:t>Splunk</a:t>
              </a:r>
              <a:r>
                <a:rPr lang="zh-CN" altLang="en-US" sz="758">
                  <a:solidFill>
                    <a:srgbClr val="000000"/>
                  </a:solidFill>
                </a:rPr>
                <a:t>，</a:t>
              </a:r>
              <a:r>
                <a:rPr lang="en-US" sz="758">
                  <a:solidFill>
                    <a:srgbClr val="000000"/>
                  </a:solidFill>
                </a:rPr>
                <a:t>BMC, </a:t>
              </a:r>
              <a:r>
                <a:rPr lang="en-US" sz="758" err="1">
                  <a:solidFill>
                    <a:srgbClr val="000000"/>
                  </a:solidFill>
                </a:rPr>
                <a:t>Moogsoft</a:t>
              </a:r>
              <a:r>
                <a:rPr lang="en-US" sz="758">
                  <a:solidFill>
                    <a:srgbClr val="000000"/>
                  </a:solidFill>
                </a:rPr>
                <a:t>…) integration</a:t>
              </a:r>
            </a:p>
            <a:p>
              <a:r>
                <a:rPr lang="en-US" altLang="zh-CN" sz="800" b="1">
                  <a:solidFill>
                    <a:srgbClr val="000000"/>
                  </a:solidFill>
                  <a:latin typeface="微软雅黑" panose="020B0503020204020204" pitchFamily="34" charset="-122"/>
                  <a:ea typeface="微软雅黑" panose="020B0503020204020204" pitchFamily="34" charset="-122"/>
                </a:rPr>
                <a:t>DC Service Automation</a:t>
              </a:r>
              <a:endParaRPr lang="en-US" sz="758">
                <a:solidFill>
                  <a:srgbClr val="000000"/>
                </a:solidFill>
              </a:endParaRPr>
            </a:p>
            <a:p>
              <a:pPr marL="171446" indent="-171446">
                <a:buFont typeface="Arial" panose="020B0604020202020204" pitchFamily="34" charset="0"/>
                <a:buChar char="•"/>
              </a:pPr>
              <a:r>
                <a:rPr lang="en-US" sz="758">
                  <a:solidFill>
                    <a:srgbClr val="000000"/>
                  </a:solidFill>
                </a:rPr>
                <a:t>Integrating with IT</a:t>
              </a:r>
              <a:r>
                <a:rPr lang="en-US" altLang="zh-CN" sz="758">
                  <a:solidFill>
                    <a:srgbClr val="000000"/>
                  </a:solidFill>
                </a:rPr>
                <a:t>OM</a:t>
              </a:r>
              <a:r>
                <a:rPr lang="en-US" sz="758">
                  <a:solidFill>
                    <a:srgbClr val="000000"/>
                  </a:solidFill>
                </a:rPr>
                <a:t> Service Ticket systems </a:t>
              </a:r>
              <a:r>
                <a:rPr lang="zh-CN" altLang="en-US" sz="758">
                  <a:solidFill>
                    <a:srgbClr val="000000"/>
                  </a:solidFill>
                </a:rPr>
                <a:t>（</a:t>
              </a:r>
              <a:r>
                <a:rPr lang="en-US" altLang="zh-CN" sz="758" err="1">
                  <a:solidFill>
                    <a:srgbClr val="000000"/>
                  </a:solidFill>
                </a:rPr>
                <a:t>ServiceNow</a:t>
              </a:r>
              <a:r>
                <a:rPr lang="en-US" altLang="zh-CN" sz="758">
                  <a:solidFill>
                    <a:srgbClr val="000000"/>
                  </a:solidFill>
                </a:rPr>
                <a:t>…)</a:t>
              </a:r>
            </a:p>
            <a:p>
              <a:pPr marL="171446" indent="-171446">
                <a:buFont typeface="Arial" panose="020B0604020202020204" pitchFamily="34" charset="0"/>
                <a:buChar char="•"/>
              </a:pPr>
              <a:r>
                <a:rPr lang="en-US" altLang="zh-CN" sz="758">
                  <a:solidFill>
                    <a:srgbClr val="000000"/>
                  </a:solidFill>
                </a:rPr>
                <a:t>Corp support/service data</a:t>
              </a:r>
            </a:p>
            <a:p>
              <a:r>
                <a:rPr lang="en-US" altLang="zh-CN" sz="800" b="1">
                  <a:solidFill>
                    <a:srgbClr val="000000"/>
                  </a:solidFill>
                  <a:latin typeface="微软雅黑" panose="020B0503020204020204" pitchFamily="34" charset="-122"/>
                  <a:ea typeface="微软雅黑" panose="020B0503020204020204" pitchFamily="34" charset="-122"/>
                </a:rPr>
                <a:t>DC Intelligent </a:t>
              </a:r>
            </a:p>
            <a:p>
              <a:r>
                <a:rPr lang="en-US" altLang="zh-CN" sz="800" b="1">
                  <a:solidFill>
                    <a:srgbClr val="000000"/>
                  </a:solidFill>
                  <a:latin typeface="微软雅黑" panose="020B0503020204020204" pitchFamily="34" charset="-122"/>
                  <a:ea typeface="微软雅黑" panose="020B0503020204020204" pitchFamily="34" charset="-122"/>
                </a:rPr>
                <a:t>Deployment &amp; Orchestration </a:t>
              </a:r>
            </a:p>
            <a:p>
              <a:pPr marL="171450" indent="-171450">
                <a:buFont typeface="Arial" panose="020B0604020202020204" pitchFamily="34" charset="0"/>
                <a:buChar char="•"/>
              </a:pPr>
              <a:r>
                <a:rPr lang="en-US" sz="800">
                  <a:solidFill>
                    <a:srgbClr val="000000"/>
                  </a:solidFill>
                </a:rPr>
                <a:t>Intelligent Hybrid Cloud (w/ </a:t>
              </a:r>
              <a:r>
                <a:rPr lang="en-US" sz="800" err="1">
                  <a:solidFill>
                    <a:srgbClr val="000000"/>
                  </a:solidFill>
                </a:rPr>
                <a:t>Serverless</a:t>
              </a:r>
              <a:r>
                <a:rPr lang="en-US" sz="800">
                  <a:solidFill>
                    <a:srgbClr val="000000"/>
                  </a:solidFill>
                </a:rPr>
                <a:t> Event-Driven Automation &amp; Orchestration)</a:t>
              </a:r>
            </a:p>
            <a:p>
              <a:pPr marL="171450" indent="-171450">
                <a:buFont typeface="Arial" panose="020B0604020202020204" pitchFamily="34" charset="0"/>
                <a:buChar char="•"/>
              </a:pPr>
              <a:r>
                <a:rPr lang="en-US" altLang="zh-CN" sz="800">
                  <a:solidFill>
                    <a:srgbClr val="000000"/>
                  </a:solidFill>
                </a:rPr>
                <a:t>VM/Container Performance</a:t>
              </a:r>
            </a:p>
            <a:p>
              <a:r>
                <a:rPr lang="en-US" altLang="zh-CN" sz="800" b="1">
                  <a:solidFill>
                    <a:srgbClr val="000000"/>
                  </a:solidFill>
                  <a:latin typeface="微软雅黑" panose="020B0503020204020204" pitchFamily="34" charset="-122"/>
                  <a:ea typeface="微软雅黑" panose="020B0503020204020204" pitchFamily="34" charset="-122"/>
                </a:rPr>
                <a:t>Intelligent O&amp;M</a:t>
              </a:r>
            </a:p>
            <a:p>
              <a:pPr marL="171450" indent="-171450">
                <a:buFont typeface="Arial" panose="020B0604020202020204" pitchFamily="34" charset="0"/>
                <a:buChar char="•"/>
              </a:pPr>
              <a:r>
                <a:rPr lang="en-US" altLang="zh-CN" sz="800">
                  <a:solidFill>
                    <a:srgbClr val="000000"/>
                  </a:solidFill>
                </a:rPr>
                <a:t>Intelligent Cooling</a:t>
              </a:r>
            </a:p>
            <a:p>
              <a:pPr marL="171450" indent="-171450">
                <a:buFont typeface="Arial" panose="020B0604020202020204" pitchFamily="34" charset="0"/>
                <a:buChar char="•"/>
              </a:pPr>
              <a:r>
                <a:rPr lang="en-US" altLang="zh-CN" sz="800">
                  <a:solidFill>
                    <a:srgbClr val="000000"/>
                  </a:solidFill>
                </a:rPr>
                <a:t>Intelligent Idle System reporting and optimization recommendations</a:t>
              </a:r>
            </a:p>
            <a:p>
              <a:pPr marL="171450" indent="-171450">
                <a:buFont typeface="Arial" panose="020B0604020202020204" pitchFamily="34" charset="0"/>
                <a:buChar char="•"/>
              </a:pPr>
              <a:r>
                <a:rPr lang="en-US" altLang="zh-CN" sz="800">
                  <a:solidFill>
                    <a:srgbClr val="000000"/>
                  </a:solidFill>
                </a:rPr>
                <a:t>More </a:t>
              </a:r>
              <a:r>
                <a:rPr lang="zh-CN" altLang="en-US" sz="800">
                  <a:solidFill>
                    <a:srgbClr val="000000"/>
                  </a:solidFill>
                </a:rPr>
                <a:t>。。。</a:t>
              </a:r>
              <a:endParaRPr lang="en-US" altLang="zh-CN" sz="800">
                <a:solidFill>
                  <a:srgbClr val="000000"/>
                </a:solidFill>
              </a:endParaRPr>
            </a:p>
            <a:p>
              <a:pPr marL="171450" indent="-171450">
                <a:buFont typeface="Arial" panose="020B0604020202020204" pitchFamily="34" charset="0"/>
                <a:buChar char="•"/>
              </a:pPr>
              <a:endParaRPr lang="en-US" altLang="zh-CN" sz="800">
                <a:solidFill>
                  <a:srgbClr val="000000"/>
                </a:solidFill>
              </a:endParaRPr>
            </a:p>
            <a:p>
              <a:pPr marL="171450" indent="-171450">
                <a:buFont typeface="Arial" panose="020B0604020202020204" pitchFamily="34" charset="0"/>
                <a:buChar char="•"/>
              </a:pPr>
              <a:endParaRPr lang="en-US" sz="800">
                <a:solidFill>
                  <a:srgbClr val="000000"/>
                </a:solidFill>
              </a:endParaRPr>
            </a:p>
          </p:txBody>
        </p:sp>
      </p:grpSp>
      <p:sp>
        <p:nvSpPr>
          <p:cNvPr id="128" name="Left-Right Arrow 127"/>
          <p:cNvSpPr/>
          <p:nvPr/>
        </p:nvSpPr>
        <p:spPr bwMode="auto">
          <a:xfrm>
            <a:off x="8733739" y="3383412"/>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30" name="Rounded Rectangle 129"/>
          <p:cNvSpPr/>
          <p:nvPr/>
        </p:nvSpPr>
        <p:spPr bwMode="auto">
          <a:xfrm>
            <a:off x="7191231" y="5235609"/>
            <a:ext cx="1822456" cy="470934"/>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lgn="ctr"/>
            <a:r>
              <a:rPr lang="en-US" sz="1100" b="1">
                <a:solidFill>
                  <a:srgbClr val="000000"/>
                </a:solidFill>
                <a:latin typeface="微软雅黑" panose="020B0503020204020204" pitchFamily="34" charset="-122"/>
                <a:ea typeface="微软雅黑" panose="020B0503020204020204" pitchFamily="34" charset="-122"/>
              </a:rPr>
              <a:t>AI-driven Smart </a:t>
            </a:r>
            <a:r>
              <a:rPr lang="en-US" sz="1100" b="1" err="1">
                <a:solidFill>
                  <a:srgbClr val="000000"/>
                </a:solidFill>
                <a:latin typeface="微软雅黑" panose="020B0503020204020204" pitchFamily="34" charset="-122"/>
                <a:ea typeface="微软雅黑" panose="020B0503020204020204" pitchFamily="34" charset="-122"/>
              </a:rPr>
              <a:t>IoT</a:t>
            </a:r>
            <a:r>
              <a:rPr lang="en-US" sz="1100" b="1">
                <a:solidFill>
                  <a:srgbClr val="000000"/>
                </a:solidFill>
                <a:latin typeface="微软雅黑" panose="020B0503020204020204" pitchFamily="34" charset="-122"/>
                <a:ea typeface="微软雅黑" panose="020B0503020204020204" pitchFamily="34" charset="-122"/>
              </a:rPr>
              <a:t>  Support (Future)</a:t>
            </a:r>
          </a:p>
        </p:txBody>
      </p:sp>
      <p:sp>
        <p:nvSpPr>
          <p:cNvPr id="131" name="Left-Right Arrow 130"/>
          <p:cNvSpPr/>
          <p:nvPr/>
        </p:nvSpPr>
        <p:spPr bwMode="auto">
          <a:xfrm>
            <a:off x="8733739" y="2384328"/>
            <a:ext cx="333760" cy="191387"/>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52" name="Rectangle 51"/>
          <p:cNvSpPr/>
          <p:nvPr/>
        </p:nvSpPr>
        <p:spPr bwMode="auto">
          <a:xfrm>
            <a:off x="8867735" y="1141035"/>
            <a:ext cx="45719" cy="3564858"/>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en-US">
              <a:solidFill>
                <a:srgbClr val="000000"/>
              </a:solidFill>
              <a:latin typeface="Arial" charset="0"/>
              <a:ea typeface="宋体" charset="-122"/>
            </a:endParaRPr>
          </a:p>
        </p:txBody>
      </p:sp>
      <p:sp>
        <p:nvSpPr>
          <p:cNvPr id="9" name="Rectangle 8"/>
          <p:cNvSpPr/>
          <p:nvPr/>
        </p:nvSpPr>
        <p:spPr bwMode="auto">
          <a:xfrm>
            <a:off x="4945739" y="5002198"/>
            <a:ext cx="4124752" cy="45719"/>
          </a:xfrm>
          <a:prstGeom prst="rect">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91440" tIns="45720" rIns="91440" bIns="45720" numCol="1" rtlCol="0" anchor="t" anchorCtr="0" compatLnSpc="1">
            <a:prstTxWarp prst="textNoShape">
              <a:avLst/>
            </a:prstTxWarp>
          </a:bodyPr>
          <a:lstStyle/>
          <a:p>
            <a:pPr>
              <a:buClr>
                <a:srgbClr val="CC9900"/>
              </a:buClr>
              <a:buFont typeface="Wingdings" pitchFamily="2" charset="2"/>
              <a:buChar char="n"/>
            </a:pPr>
            <a:endParaRPr lang="en-US">
              <a:solidFill>
                <a:srgbClr val="000000"/>
              </a:solidFill>
              <a:latin typeface="Arial" charset="0"/>
              <a:ea typeface="宋体" charset="-122"/>
            </a:endParaRPr>
          </a:p>
        </p:txBody>
      </p:sp>
      <p:sp>
        <p:nvSpPr>
          <p:cNvPr id="54" name="Left-Right Arrow 53"/>
          <p:cNvSpPr/>
          <p:nvPr/>
        </p:nvSpPr>
        <p:spPr bwMode="auto">
          <a:xfrm>
            <a:off x="4182609" y="3268369"/>
            <a:ext cx="980195" cy="264511"/>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55" name="Left-Right Arrow 54"/>
          <p:cNvSpPr/>
          <p:nvPr/>
        </p:nvSpPr>
        <p:spPr bwMode="auto">
          <a:xfrm>
            <a:off x="4180637" y="1367968"/>
            <a:ext cx="1146831" cy="246622"/>
          </a:xfrm>
          <a:prstGeom prst="leftRightArrow">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buClr>
                <a:srgbClr val="CC9900"/>
              </a:buClr>
            </a:pPr>
            <a:endParaRPr lang="en-US">
              <a:solidFill>
                <a:srgbClr val="000000"/>
              </a:solidFill>
              <a:latin typeface="Arial" charset="0"/>
              <a:ea typeface="宋体" charset="-122"/>
            </a:endParaRPr>
          </a:p>
        </p:txBody>
      </p:sp>
      <p:sp>
        <p:nvSpPr>
          <p:cNvPr id="10" name="Left-Right Arrow 9"/>
          <p:cNvSpPr/>
          <p:nvPr/>
        </p:nvSpPr>
        <p:spPr bwMode="auto">
          <a:xfrm rot="5400000">
            <a:off x="2731074" y="2764163"/>
            <a:ext cx="3900684" cy="379230"/>
          </a:xfrm>
          <a:prstGeom prst="leftRightArrow">
            <a:avLst>
              <a:gd name="adj1" fmla="val 55023"/>
              <a:gd name="adj2" fmla="val 50000"/>
            </a:avLst>
          </a:prstGeom>
          <a:noFill/>
          <a:ln w="3175">
            <a:solidFill>
              <a:schemeClr val="tx1"/>
            </a:solidFill>
            <a:prstDash val="solid"/>
          </a:ln>
          <a:effectLst/>
        </p:spPr>
        <p:txBody>
          <a:bodyPr vert="horz" wrap="square" lIns="91440" tIns="45720" rIns="91440" bIns="45720" numCol="1" rtlCol="0" anchor="t" anchorCtr="0" compatLnSpc="1">
            <a:prstTxWarp prst="textNoShape">
              <a:avLst/>
            </a:prstTxWarp>
          </a:bodyPr>
          <a:lstStyle/>
          <a:p>
            <a:pPr>
              <a:buClr>
                <a:srgbClr val="CC9900"/>
              </a:buClr>
            </a:pPr>
            <a:r>
              <a:rPr lang="en-US" sz="1200" b="1">
                <a:solidFill>
                  <a:srgbClr val="000000"/>
                </a:solidFill>
                <a:latin typeface="微软雅黑" panose="020B0503020204020204" pitchFamily="34" charset="-122"/>
                <a:ea typeface="微软雅黑" panose="020B0503020204020204" pitchFamily="34" charset="-122"/>
              </a:rPr>
              <a:t>Huawei Real Time Global Telemetry Network</a:t>
            </a:r>
          </a:p>
        </p:txBody>
      </p:sp>
      <p:sp>
        <p:nvSpPr>
          <p:cNvPr id="57" name="Rounded Rectangle 15"/>
          <p:cNvSpPr/>
          <p:nvPr/>
        </p:nvSpPr>
        <p:spPr bwMode="auto">
          <a:xfrm>
            <a:off x="1521066" y="961851"/>
            <a:ext cx="2676479" cy="917252"/>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ltLang="zh-CN">
              <a:solidFill>
                <a:srgbClr val="000000"/>
              </a:solidFill>
              <a:latin typeface="Arial" charset="0"/>
              <a:ea typeface="宋体" charset="-122"/>
            </a:endParaRP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Offline eService</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Federated cloud</a:t>
            </a:r>
            <a:endParaRPr lang="en-US" sz="900" b="1">
              <a:solidFill>
                <a:srgbClr val="000000"/>
              </a:solidFill>
              <a:latin typeface="微软雅黑" panose="020B0503020204020204" pitchFamily="34" charset="-122"/>
              <a:ea typeface="微软雅黑" panose="020B0503020204020204" pitchFamily="34" charset="-122"/>
            </a:endParaRPr>
          </a:p>
        </p:txBody>
      </p:sp>
      <p:sp>
        <p:nvSpPr>
          <p:cNvPr id="58" name="TextBox 106"/>
          <p:cNvSpPr txBox="1"/>
          <p:nvPr/>
        </p:nvSpPr>
        <p:spPr>
          <a:xfrm rot="16200000">
            <a:off x="2683484" y="130534"/>
            <a:ext cx="353943" cy="1925662"/>
          </a:xfrm>
          <a:prstGeom prst="rect">
            <a:avLst/>
          </a:prstGeom>
          <a:solidFill>
            <a:schemeClr val="bg1"/>
          </a:solidFill>
        </p:spPr>
        <p:txBody>
          <a:bodyPr vert="eaVert" wrap="square" rtlCol="0">
            <a:spAutoFit/>
          </a:bodyPr>
          <a:lstStyle/>
          <a:p>
            <a:pPr algn="ctr"/>
            <a:r>
              <a:rPr lang="en-US" altLang="zh-CN" sz="1100" b="1">
                <a:solidFill>
                  <a:srgbClr val="B2B2B2">
                    <a:lumMod val="50000"/>
                  </a:srgbClr>
                </a:solidFill>
                <a:latin typeface="Arial" charset="0"/>
              </a:rPr>
              <a:t>Trusted Third-Party Cloud</a:t>
            </a:r>
            <a:endParaRPr lang="en-US" sz="1100" b="1">
              <a:solidFill>
                <a:srgbClr val="000000"/>
              </a:solidFill>
            </a:endParaRPr>
          </a:p>
        </p:txBody>
      </p:sp>
      <p:sp>
        <p:nvSpPr>
          <p:cNvPr id="60" name="Rounded Rectangle 15"/>
          <p:cNvSpPr/>
          <p:nvPr/>
        </p:nvSpPr>
        <p:spPr bwMode="auto">
          <a:xfrm>
            <a:off x="5722869" y="2753240"/>
            <a:ext cx="2676479" cy="879488"/>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ltLang="zh-CN">
              <a:solidFill>
                <a:srgbClr val="000000"/>
              </a:solidFill>
              <a:latin typeface="Arial" charset="0"/>
              <a:ea typeface="宋体" charset="-122"/>
            </a:endParaRPr>
          </a:p>
          <a:p>
            <a:pPr marL="171450" indent="-171450">
              <a:buClr>
                <a:srgbClr val="CC9900"/>
              </a:buClr>
              <a:buFont typeface="Arial" panose="020B0604020202020204" pitchFamily="34" charset="0"/>
              <a:buChar char="•"/>
            </a:pPr>
            <a:endParaRPr lang="en-US" altLang="zh-CN" sz="900" b="1">
              <a:solidFill>
                <a:srgbClr val="000000"/>
              </a:solidFill>
              <a:latin typeface="Arial" panose="020B0604020202020204" pitchFamily="34" charset="0"/>
              <a:cs typeface="Arial" panose="020B0604020202020204" pitchFamily="34" charset="0"/>
            </a:endParaRPr>
          </a:p>
        </p:txBody>
      </p:sp>
      <p:sp>
        <p:nvSpPr>
          <p:cNvPr id="5" name="矩形 4"/>
          <p:cNvSpPr/>
          <p:nvPr/>
        </p:nvSpPr>
        <p:spPr>
          <a:xfrm>
            <a:off x="6150877" y="2651180"/>
            <a:ext cx="1955985" cy="261610"/>
          </a:xfrm>
          <a:prstGeom prst="rect">
            <a:avLst/>
          </a:prstGeom>
          <a:solidFill>
            <a:schemeClr val="bg1"/>
          </a:solidFill>
        </p:spPr>
        <p:txBody>
          <a:bodyPr wrap="none">
            <a:spAutoFit/>
          </a:bodyPr>
          <a:lstStyle/>
          <a:p>
            <a:pPr algn="ctr"/>
            <a:r>
              <a:rPr lang="en-US" altLang="zh-CN" sz="1100" b="1">
                <a:solidFill>
                  <a:srgbClr val="000000"/>
                </a:solidFill>
                <a:latin typeface="微软雅黑" panose="020B0503020204020204" pitchFamily="34" charset="-122"/>
                <a:ea typeface="微软雅黑" panose="020B0503020204020204" pitchFamily="34" charset="-122"/>
              </a:rPr>
              <a:t>eService BDL AI Platform</a:t>
            </a:r>
          </a:p>
        </p:txBody>
      </p:sp>
      <p:sp>
        <p:nvSpPr>
          <p:cNvPr id="12" name="矩形 11"/>
          <p:cNvSpPr/>
          <p:nvPr/>
        </p:nvSpPr>
        <p:spPr>
          <a:xfrm>
            <a:off x="5990302" y="1319055"/>
            <a:ext cx="1710726" cy="369332"/>
          </a:xfrm>
          <a:prstGeom prst="rect">
            <a:avLst/>
          </a:prstGeom>
        </p:spPr>
        <p:txBody>
          <a:bodyPr wrap="none">
            <a:spAutoFit/>
          </a:bodyPr>
          <a:lstStyle/>
          <a:p>
            <a:pPr algn="ctr" defTabSz="685783">
              <a:buClr>
                <a:srgbClr val="CC9900"/>
              </a:buClr>
            </a:pPr>
            <a:r>
              <a:rPr lang="en-US" altLang="zh-CN" b="1">
                <a:solidFill>
                  <a:srgbClr val="000000"/>
                </a:solidFill>
                <a:effectLst>
                  <a:outerShdw blurRad="38100" dist="38100" dir="2700000" algn="tl">
                    <a:srgbClr val="000000">
                      <a:alpha val="43137"/>
                    </a:srgbClr>
                  </a:outerShdw>
                </a:effectLst>
                <a:latin typeface="Arial" charset="0"/>
              </a:rPr>
              <a:t>Huawei Cloud</a:t>
            </a:r>
          </a:p>
        </p:txBody>
      </p:sp>
      <p:sp>
        <p:nvSpPr>
          <p:cNvPr id="62" name="Rounded Rectangle 15"/>
          <p:cNvSpPr/>
          <p:nvPr/>
        </p:nvSpPr>
        <p:spPr bwMode="auto">
          <a:xfrm>
            <a:off x="5726018" y="1772816"/>
            <a:ext cx="2676479" cy="891306"/>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63" name="TextBox 106"/>
          <p:cNvSpPr txBox="1"/>
          <p:nvPr/>
        </p:nvSpPr>
        <p:spPr>
          <a:xfrm rot="16200000">
            <a:off x="6912350" y="952993"/>
            <a:ext cx="353943" cy="1704249"/>
          </a:xfrm>
          <a:prstGeom prst="rect">
            <a:avLst/>
          </a:prstGeom>
          <a:solidFill>
            <a:schemeClr val="bg1"/>
          </a:solidFill>
        </p:spPr>
        <p:txBody>
          <a:bodyPr vert="eaVert" wrap="square" rtlCol="0">
            <a:spAutoFit/>
          </a:bodyPr>
          <a:lstStyle/>
          <a:p>
            <a:pPr algn="ctr"/>
            <a:r>
              <a:rPr lang="en-US" sz="1100" b="1">
                <a:solidFill>
                  <a:srgbClr val="000000"/>
                </a:solidFill>
              </a:rPr>
              <a:t>AI-Driven Operation</a:t>
            </a:r>
          </a:p>
        </p:txBody>
      </p:sp>
      <p:sp>
        <p:nvSpPr>
          <p:cNvPr id="64" name="TextBox 10"/>
          <p:cNvSpPr txBox="1"/>
          <p:nvPr/>
        </p:nvSpPr>
        <p:spPr>
          <a:xfrm>
            <a:off x="5866971" y="1973548"/>
            <a:ext cx="229966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Performance Auto-tuning</a:t>
            </a:r>
            <a:endParaRPr lang="en-US" sz="800">
              <a:solidFill>
                <a:srgbClr val="000000"/>
              </a:solidFill>
            </a:endParaRPr>
          </a:p>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Anomaly Detection</a:t>
            </a:r>
            <a:endParaRPr lang="en-US" sz="800">
              <a:solidFill>
                <a:srgbClr val="000000"/>
              </a:solidFill>
            </a:endParaRPr>
          </a:p>
          <a:p>
            <a:pPr marL="171446" indent="-171446">
              <a:buFont typeface="Arial" panose="020B0604020202020204" pitchFamily="34" charset="0"/>
              <a:buChar char="•"/>
            </a:pPr>
            <a:r>
              <a:rPr lang="en-US" altLang="zh-CN" sz="800" b="1">
                <a:solidFill>
                  <a:srgbClr val="000000"/>
                </a:solidFill>
                <a:latin typeface="微软雅黑" panose="020B0503020204020204" pitchFamily="34" charset="-122"/>
                <a:ea typeface="微软雅黑" panose="020B0503020204020204" pitchFamily="34" charset="-122"/>
              </a:rPr>
              <a:t>Auto Configuration and Deployment</a:t>
            </a:r>
            <a:endParaRPr lang="en-US" sz="800" b="1">
              <a:solidFill>
                <a:srgbClr val="0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5899092" y="2912791"/>
            <a:ext cx="2469907" cy="646331"/>
          </a:xfrm>
          <a:prstGeom prst="rect">
            <a:avLst/>
          </a:prstGeom>
        </p:spPr>
        <p:txBody>
          <a:bodyPr wrap="square">
            <a:spAutoFit/>
          </a:bodyPr>
          <a:lstStyle/>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rPr>
              <a:t>AI chips</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Cloud  ML/DL/Big Data SW Tools</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Cloud HW/SW Security</a:t>
            </a:r>
          </a:p>
          <a:p>
            <a:pPr marL="171450" indent="-171450">
              <a:buClr>
                <a:srgbClr val="CC9900"/>
              </a:buClr>
              <a:buFont typeface="Arial" panose="020B0604020202020204" pitchFamily="34" charset="0"/>
              <a:buChar char="•"/>
            </a:pPr>
            <a:r>
              <a:rPr lang="en-US" altLang="zh-CN" sz="900" b="1">
                <a:solidFill>
                  <a:srgbClr val="000000"/>
                </a:solidFill>
                <a:latin typeface="微软雅黑" panose="020B0503020204020204" pitchFamily="34" charset="-122"/>
                <a:ea typeface="微软雅黑" panose="020B0503020204020204" pitchFamily="34" charset="-122"/>
                <a:cs typeface="Arial" panose="020B0604020202020204" pitchFamily="34" charset="0"/>
              </a:rPr>
              <a:t>Huawei Cloud Smart Datacenter</a:t>
            </a:r>
          </a:p>
        </p:txBody>
      </p:sp>
      <p:grpSp>
        <p:nvGrpSpPr>
          <p:cNvPr id="15" name="组合 14"/>
          <p:cNvGrpSpPr/>
          <p:nvPr/>
        </p:nvGrpSpPr>
        <p:grpSpPr>
          <a:xfrm>
            <a:off x="1512901" y="4490111"/>
            <a:ext cx="2684643" cy="1484436"/>
            <a:chOff x="64024" y="4517663"/>
            <a:chExt cx="2447906" cy="1484436"/>
          </a:xfrm>
        </p:grpSpPr>
        <p:grpSp>
          <p:nvGrpSpPr>
            <p:cNvPr id="14" name="组合 13"/>
            <p:cNvGrpSpPr/>
            <p:nvPr/>
          </p:nvGrpSpPr>
          <p:grpSpPr>
            <a:xfrm>
              <a:off x="64024" y="4705893"/>
              <a:ext cx="2447906" cy="1296206"/>
              <a:chOff x="3452352" y="4900759"/>
              <a:chExt cx="2447906" cy="1296206"/>
            </a:xfrm>
          </p:grpSpPr>
          <p:sp>
            <p:nvSpPr>
              <p:cNvPr id="110" name="Rounded Rectangle 109"/>
              <p:cNvSpPr/>
              <p:nvPr/>
            </p:nvSpPr>
            <p:spPr bwMode="auto">
              <a:xfrm>
                <a:off x="3452352" y="4900759"/>
                <a:ext cx="2447906" cy="1217809"/>
              </a:xfrm>
              <a:prstGeom prst="roundRect">
                <a:avLst/>
              </a:prstGeom>
              <a:solidFill>
                <a:schemeClr val="bg1"/>
              </a:solidFill>
              <a:ln>
                <a:solidFill>
                  <a:srgbClr val="FF0000"/>
                </a:solidFill>
              </a:ln>
              <a:effectLst/>
            </p:spPr>
            <p:txBody>
              <a:bodyPr vert="horz" wrap="square" lIns="91440" tIns="45720" rIns="91440" bIns="45720" numCol="1" rtlCol="0" anchor="t" anchorCtr="0" compatLnSpc="1">
                <a:prstTxWarp prst="textNoShape">
                  <a:avLst/>
                </a:prstTxWarp>
              </a:bodyPr>
              <a:lstStyle/>
              <a:p>
                <a:pPr>
                  <a:buClr>
                    <a:srgbClr val="CC9900"/>
                  </a:buClr>
                </a:pPr>
                <a:endParaRPr lang="en-US">
                  <a:solidFill>
                    <a:srgbClr val="000000"/>
                  </a:solidFill>
                  <a:latin typeface="Arial" charset="0"/>
                  <a:ea typeface="宋体" charset="-122"/>
                </a:endParaRPr>
              </a:p>
            </p:txBody>
          </p:sp>
          <p:sp>
            <p:nvSpPr>
              <p:cNvPr id="113" name="TextBox 10"/>
              <p:cNvSpPr txBox="1"/>
              <p:nvPr/>
            </p:nvSpPr>
            <p:spPr>
              <a:xfrm>
                <a:off x="3648538" y="5017283"/>
                <a:ext cx="2155756" cy="117968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450" indent="-171450">
                  <a:buClr>
                    <a:srgbClr val="FFC000"/>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Automation</a:t>
                </a:r>
              </a:p>
              <a:p>
                <a:pPr marL="628646" lvl="1" indent="-171446">
                  <a:buFont typeface="Arial" panose="020B0604020202020204" pitchFamily="34" charset="0"/>
                  <a:buChar char="•"/>
                </a:pPr>
                <a:r>
                  <a:rPr lang="en-US" sz="758">
                    <a:solidFill>
                      <a:srgbClr val="000000"/>
                    </a:solidFill>
                  </a:rPr>
                  <a:t>Intelligent cooling</a:t>
                </a:r>
              </a:p>
              <a:p>
                <a:pPr marL="628646" lvl="1" indent="-171446">
                  <a:buFont typeface="Arial" panose="020B0604020202020204" pitchFamily="34" charset="0"/>
                  <a:buChar char="•"/>
                </a:pPr>
                <a:r>
                  <a:rPr lang="en-US" altLang="zh-CN" sz="758">
                    <a:solidFill>
                      <a:srgbClr val="000000"/>
                    </a:solidFill>
                  </a:rPr>
                  <a:t>Intelligent power</a:t>
                </a:r>
                <a:endParaRPr lang="en-US" sz="758">
                  <a:solidFill>
                    <a:srgbClr val="000000"/>
                  </a:solidFill>
                </a:endParaRPr>
              </a:p>
              <a:p>
                <a:pPr marL="171450" indent="-171450">
                  <a:buClr>
                    <a:schemeClr val="accent2"/>
                  </a:buClr>
                  <a:buFont typeface="Arial" panose="020B0604020202020204" pitchFamily="34" charset="0"/>
                  <a:buChar char="•"/>
                </a:pPr>
                <a:r>
                  <a:rPr lang="en-US" sz="900" b="1">
                    <a:solidFill>
                      <a:srgbClr val="000000"/>
                    </a:solidFill>
                    <a:latin typeface="微软雅黑" panose="020B0503020204020204" pitchFamily="34" charset="-122"/>
                    <a:ea typeface="微软雅黑" panose="020B0503020204020204" pitchFamily="34" charset="-122"/>
                  </a:rPr>
                  <a:t>Intelligent Troubleshooting</a:t>
                </a:r>
              </a:p>
              <a:p>
                <a:pPr marL="628646" lvl="1" indent="-171446">
                  <a:buFont typeface="Arial" panose="020B0604020202020204" pitchFamily="34" charset="0"/>
                  <a:buChar char="•"/>
                </a:pPr>
                <a:r>
                  <a:rPr lang="en-US" sz="750">
                    <a:solidFill>
                      <a:srgbClr val="000000"/>
                    </a:solidFill>
                  </a:rPr>
                  <a:t>SSD Failure Prediction</a:t>
                </a:r>
              </a:p>
              <a:p>
                <a:pPr marL="628646" lvl="1" indent="-171446">
                  <a:buFont typeface="Arial" panose="020B0604020202020204" pitchFamily="34" charset="0"/>
                  <a:buChar char="•"/>
                </a:pPr>
                <a:r>
                  <a:rPr lang="en-US" sz="750">
                    <a:solidFill>
                      <a:srgbClr val="000000"/>
                    </a:solidFill>
                  </a:rPr>
                  <a:t>HDD Failure Prediction</a:t>
                </a:r>
              </a:p>
              <a:p>
                <a:pPr marL="628646" lvl="1" indent="-171446">
                  <a:buFont typeface="Arial" panose="020B0604020202020204" pitchFamily="34" charset="0"/>
                  <a:buChar char="•"/>
                </a:pPr>
                <a:r>
                  <a:rPr lang="en-US" sz="750">
                    <a:solidFill>
                      <a:srgbClr val="000000"/>
                    </a:solidFill>
                  </a:rPr>
                  <a:t>Intelligent RCA/Self-Healing</a:t>
                </a:r>
              </a:p>
              <a:p>
                <a:pPr marL="628646" lvl="1" indent="-171446">
                  <a:buFont typeface="Arial" panose="020B0604020202020204" pitchFamily="34" charset="0"/>
                  <a:buChar char="•"/>
                </a:pPr>
                <a:r>
                  <a:rPr lang="en-US" sz="750">
                    <a:solidFill>
                      <a:srgbClr val="000000"/>
                    </a:solidFill>
                  </a:rPr>
                  <a:t>Proactive Health Score</a:t>
                </a:r>
              </a:p>
              <a:p>
                <a:pPr marL="628646" lvl="1" indent="-171446">
                  <a:buFont typeface="Arial" panose="020B0604020202020204" pitchFamily="34" charset="0"/>
                  <a:buChar char="•"/>
                </a:pPr>
                <a:r>
                  <a:rPr lang="en-US" sz="750">
                    <a:solidFill>
                      <a:srgbClr val="000000"/>
                    </a:solidFill>
                  </a:rPr>
                  <a:t>Anomaly Detection</a:t>
                </a:r>
              </a:p>
            </p:txBody>
          </p:sp>
        </p:grpSp>
        <p:sp>
          <p:nvSpPr>
            <p:cNvPr id="112" name="TextBox 111"/>
            <p:cNvSpPr txBox="1"/>
            <p:nvPr/>
          </p:nvSpPr>
          <p:spPr>
            <a:xfrm rot="16200000">
              <a:off x="1108366" y="3646481"/>
              <a:ext cx="353943" cy="2096308"/>
            </a:xfrm>
            <a:prstGeom prst="rect">
              <a:avLst/>
            </a:prstGeom>
            <a:solidFill>
              <a:schemeClr val="bg1"/>
            </a:solidFill>
          </p:spPr>
          <p:txBody>
            <a:bodyPr vert="eaVert" wrap="square" rtlCol="0">
              <a:spAutoFit/>
            </a:bodyPr>
            <a:lstStyle/>
            <a:p>
              <a:pPr algn="ctr"/>
              <a:r>
                <a:rPr lang="en-US" sz="1100" b="1">
                  <a:solidFill>
                    <a:srgbClr val="000000"/>
                  </a:solidFill>
                  <a:latin typeface="微软雅黑" panose="020B0503020204020204" pitchFamily="34" charset="-122"/>
                  <a:ea typeface="微软雅黑" panose="020B0503020204020204" pitchFamily="34" charset="-122"/>
                </a:rPr>
                <a:t>AI-Driven Intelligent Compute</a:t>
              </a:r>
            </a:p>
          </p:txBody>
        </p:sp>
      </p:grpSp>
      <p:sp>
        <p:nvSpPr>
          <p:cNvPr id="20" name="下弧形箭头 19"/>
          <p:cNvSpPr/>
          <p:nvPr/>
        </p:nvSpPr>
        <p:spPr bwMode="auto">
          <a:xfrm rot="11884479">
            <a:off x="8195034" y="2017572"/>
            <a:ext cx="1093422" cy="356972"/>
          </a:xfrm>
          <a:prstGeom prst="curvedUp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defTabSz="801688"/>
            <a:endParaRPr lang="zh-CN" altLang="en-US">
              <a:solidFill>
                <a:srgbClr val="FFFFFF"/>
              </a:solidFill>
            </a:endParaRPr>
          </a:p>
        </p:txBody>
      </p:sp>
      <p:pic>
        <p:nvPicPr>
          <p:cNvPr id="3" name="Picture 2">
            <a:extLst>
              <a:ext uri="{FF2B5EF4-FFF2-40B4-BE49-F238E27FC236}">
                <a16:creationId xmlns:a16="http://schemas.microsoft.com/office/drawing/2014/main" id="{485A8FC7-E02B-7B45-9B87-A6D072225617}"/>
              </a:ext>
            </a:extLst>
          </p:cNvPr>
          <p:cNvPicPr>
            <a:picLocks noChangeAspect="1"/>
          </p:cNvPicPr>
          <p:nvPr/>
        </p:nvPicPr>
        <p:blipFill>
          <a:blip r:embed="rId5"/>
          <a:stretch>
            <a:fillRect/>
          </a:stretch>
        </p:blipFill>
        <p:spPr>
          <a:xfrm>
            <a:off x="9186664" y="1665650"/>
            <a:ext cx="680000" cy="242341"/>
          </a:xfrm>
          <a:prstGeom prst="rect">
            <a:avLst/>
          </a:prstGeom>
        </p:spPr>
      </p:pic>
    </p:spTree>
    <p:extLst>
      <p:ext uri="{BB962C8B-B14F-4D97-AF65-F5344CB8AC3E}">
        <p14:creationId xmlns:p14="http://schemas.microsoft.com/office/powerpoint/2010/main" val="3200300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GDPR Market</a:t>
            </a:r>
          </a:p>
        </p:txBody>
      </p:sp>
    </p:spTree>
    <p:extLst>
      <p:ext uri="{BB962C8B-B14F-4D97-AF65-F5344CB8AC3E}">
        <p14:creationId xmlns:p14="http://schemas.microsoft.com/office/powerpoint/2010/main" val="365265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8A346-4F0D-442C-BB7C-979DDD4CBE57}"/>
              </a:ext>
            </a:extLst>
          </p:cNvPr>
          <p:cNvSpPr>
            <a:spLocks noGrp="1"/>
          </p:cNvSpPr>
          <p:nvPr>
            <p:ph type="sldNum" sz="quarter" idx="12"/>
          </p:nvPr>
        </p:nvSpPr>
        <p:spPr/>
        <p:txBody>
          <a:bodyPr/>
          <a:lstStyle/>
          <a:p>
            <a:fld id="{3B917CB5-27BD-4ECA-9D86-80D4B900A204}" type="slidenum">
              <a:rPr lang="en-US" smtClean="0"/>
              <a:pPr/>
              <a:t>25</a:t>
            </a:fld>
            <a:endParaRPr lang="en-US"/>
          </a:p>
        </p:txBody>
      </p:sp>
      <p:sp>
        <p:nvSpPr>
          <p:cNvPr id="4" name="Rectangle 3">
            <a:extLst>
              <a:ext uri="{FF2B5EF4-FFF2-40B4-BE49-F238E27FC236}">
                <a16:creationId xmlns:a16="http://schemas.microsoft.com/office/drawing/2014/main" id="{5FC626C4-EC3F-46B8-9B04-06ACF0598CA7}"/>
              </a:ext>
            </a:extLst>
          </p:cNvPr>
          <p:cNvSpPr/>
          <p:nvPr/>
        </p:nvSpPr>
        <p:spPr>
          <a:xfrm>
            <a:off x="4989494" y="968600"/>
            <a:ext cx="4564166" cy="20980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tx1"/>
              </a:solidFill>
              <a:cs typeface="Calibri"/>
            </a:endParaRPr>
          </a:p>
        </p:txBody>
      </p:sp>
      <p:sp>
        <p:nvSpPr>
          <p:cNvPr id="5" name="Rectangle 4">
            <a:extLst>
              <a:ext uri="{FF2B5EF4-FFF2-40B4-BE49-F238E27FC236}">
                <a16:creationId xmlns:a16="http://schemas.microsoft.com/office/drawing/2014/main" id="{FEC8CCED-86AD-4C74-AAFE-DF0DD1DD61CD}"/>
              </a:ext>
            </a:extLst>
          </p:cNvPr>
          <p:cNvSpPr/>
          <p:nvPr/>
        </p:nvSpPr>
        <p:spPr>
          <a:xfrm>
            <a:off x="783523" y="4743042"/>
            <a:ext cx="8764807" cy="15632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solidFill>
                <a:schemeClr val="tx1"/>
              </a:solidFill>
              <a:cs typeface="Calibri"/>
            </a:endParaRPr>
          </a:p>
        </p:txBody>
      </p:sp>
      <p:sp>
        <p:nvSpPr>
          <p:cNvPr id="6" name="TextBox 1">
            <a:extLst>
              <a:ext uri="{FF2B5EF4-FFF2-40B4-BE49-F238E27FC236}">
                <a16:creationId xmlns:a16="http://schemas.microsoft.com/office/drawing/2014/main" id="{51E538D9-738D-4E1D-A697-C303C6531DA8}"/>
              </a:ext>
            </a:extLst>
          </p:cNvPr>
          <p:cNvSpPr txBox="1"/>
          <p:nvPr/>
        </p:nvSpPr>
        <p:spPr>
          <a:xfrm>
            <a:off x="1063812" y="5260119"/>
            <a:ext cx="1324578" cy="758202"/>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Level 1</a:t>
            </a:r>
            <a:endParaRPr lang="en-US" sz="1400">
              <a:cs typeface="Calibri"/>
            </a:endParaRPr>
          </a:p>
          <a:p>
            <a:r>
              <a:rPr lang="en-US" sz="1400"/>
              <a:t>Basic GDPR compliance </a:t>
            </a:r>
            <a:endParaRPr lang="en-US" sz="1400">
              <a:cs typeface="Calibri"/>
            </a:endParaRPr>
          </a:p>
        </p:txBody>
      </p:sp>
      <p:sp>
        <p:nvSpPr>
          <p:cNvPr id="7" name="TextBox 1">
            <a:extLst>
              <a:ext uri="{FF2B5EF4-FFF2-40B4-BE49-F238E27FC236}">
                <a16:creationId xmlns:a16="http://schemas.microsoft.com/office/drawing/2014/main" id="{69218402-7F1E-493D-B903-D010D9B7E136}"/>
              </a:ext>
            </a:extLst>
          </p:cNvPr>
          <p:cNvSpPr txBox="1"/>
          <p:nvPr/>
        </p:nvSpPr>
        <p:spPr>
          <a:xfrm>
            <a:off x="3051662" y="5299195"/>
            <a:ext cx="1531949"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2</a:t>
            </a:r>
          </a:p>
          <a:p>
            <a:r>
              <a:rPr lang="en-US" sz="1400">
                <a:ea typeface="+mn-lt"/>
                <a:cs typeface="+mn-lt"/>
              </a:rPr>
              <a:t>End-to-end  GDPR compliance</a:t>
            </a:r>
            <a:endParaRPr lang="en-US" sz="1400">
              <a:cs typeface="Calibri"/>
            </a:endParaRPr>
          </a:p>
        </p:txBody>
      </p:sp>
      <p:sp>
        <p:nvSpPr>
          <p:cNvPr id="8" name="TextBox 1">
            <a:extLst>
              <a:ext uri="{FF2B5EF4-FFF2-40B4-BE49-F238E27FC236}">
                <a16:creationId xmlns:a16="http://schemas.microsoft.com/office/drawing/2014/main" id="{840CC12A-77CE-42D0-B876-F68E96FC8935}"/>
              </a:ext>
            </a:extLst>
          </p:cNvPr>
          <p:cNvSpPr txBox="1"/>
          <p:nvPr/>
        </p:nvSpPr>
        <p:spPr>
          <a:xfrm>
            <a:off x="5328876" y="5269888"/>
            <a:ext cx="1694696"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3</a:t>
            </a:r>
          </a:p>
          <a:p>
            <a:r>
              <a:rPr lang="en-US" sz="1400">
                <a:ea typeface="+mn-lt"/>
                <a:cs typeface="+mn-lt"/>
              </a:rPr>
              <a:t>Policy-based GDPR compliance </a:t>
            </a:r>
            <a:r>
              <a:rPr lang="en-US" sz="1400"/>
              <a:t> </a:t>
            </a:r>
            <a:endParaRPr lang="en-US" sz="1400">
              <a:cs typeface="Calibri"/>
            </a:endParaRPr>
          </a:p>
        </p:txBody>
      </p:sp>
      <p:sp>
        <p:nvSpPr>
          <p:cNvPr id="9" name="TextBox 1">
            <a:extLst>
              <a:ext uri="{FF2B5EF4-FFF2-40B4-BE49-F238E27FC236}">
                <a16:creationId xmlns:a16="http://schemas.microsoft.com/office/drawing/2014/main" id="{7FB249E4-B757-49A2-8083-4F1844F6D6DA}"/>
              </a:ext>
            </a:extLst>
          </p:cNvPr>
          <p:cNvSpPr txBox="1"/>
          <p:nvPr/>
        </p:nvSpPr>
        <p:spPr>
          <a:xfrm>
            <a:off x="7738037" y="5269887"/>
            <a:ext cx="1414942" cy="738664"/>
          </a:xfrm>
          <a:prstGeom prst="rect">
            <a:avLst/>
          </a:prstGeom>
          <a:solidFill>
            <a:schemeClr val="bg1">
              <a:lumMod val="65000"/>
            </a:schemeClr>
          </a:solidFill>
          <a:ln>
            <a:solidFill>
              <a:schemeClr val="bg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Level 4</a:t>
            </a:r>
          </a:p>
          <a:p>
            <a:r>
              <a:rPr lang="en-US" sz="1400">
                <a:ea typeface="+mn-lt"/>
                <a:cs typeface="+mn-lt"/>
              </a:rPr>
              <a:t>AI-assisted GDPR compliance</a:t>
            </a:r>
          </a:p>
        </p:txBody>
      </p:sp>
      <p:sp>
        <p:nvSpPr>
          <p:cNvPr id="12" name="Arrow: Right 11">
            <a:extLst>
              <a:ext uri="{FF2B5EF4-FFF2-40B4-BE49-F238E27FC236}">
                <a16:creationId xmlns:a16="http://schemas.microsoft.com/office/drawing/2014/main" id="{702545C3-AE67-4E00-B984-722B872798A1}"/>
              </a:ext>
            </a:extLst>
          </p:cNvPr>
          <p:cNvSpPr/>
          <p:nvPr/>
        </p:nvSpPr>
        <p:spPr>
          <a:xfrm>
            <a:off x="2547599" y="5457934"/>
            <a:ext cx="461819" cy="30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0063B9F-7EAD-4D80-A89B-F0C0FBD9E91C}"/>
              </a:ext>
            </a:extLst>
          </p:cNvPr>
          <p:cNvSpPr/>
          <p:nvPr/>
        </p:nvSpPr>
        <p:spPr>
          <a:xfrm>
            <a:off x="4753350" y="5457933"/>
            <a:ext cx="471588" cy="315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9FA2FA3-2EB5-4DBB-A558-32C8CEBB56AD}"/>
              </a:ext>
            </a:extLst>
          </p:cNvPr>
          <p:cNvSpPr/>
          <p:nvPr/>
        </p:nvSpPr>
        <p:spPr>
          <a:xfrm>
            <a:off x="7193787" y="5448165"/>
            <a:ext cx="442280" cy="30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
            <a:extLst>
              <a:ext uri="{FF2B5EF4-FFF2-40B4-BE49-F238E27FC236}">
                <a16:creationId xmlns:a16="http://schemas.microsoft.com/office/drawing/2014/main" id="{C8D57ABB-748C-43DA-9E0C-7BE48DFF2DD5}"/>
              </a:ext>
            </a:extLst>
          </p:cNvPr>
          <p:cNvSpPr txBox="1"/>
          <p:nvPr/>
        </p:nvSpPr>
        <p:spPr>
          <a:xfrm>
            <a:off x="1064495" y="4813048"/>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GDPR compliance model</a:t>
            </a:r>
          </a:p>
        </p:txBody>
      </p:sp>
      <p:sp>
        <p:nvSpPr>
          <p:cNvPr id="16" name="TextBox 1">
            <a:extLst>
              <a:ext uri="{FF2B5EF4-FFF2-40B4-BE49-F238E27FC236}">
                <a16:creationId xmlns:a16="http://schemas.microsoft.com/office/drawing/2014/main" id="{C8D57ABB-748C-43DA-9E0C-7BE48DFF2DD5}"/>
              </a:ext>
            </a:extLst>
          </p:cNvPr>
          <p:cNvSpPr txBox="1"/>
          <p:nvPr/>
        </p:nvSpPr>
        <p:spPr>
          <a:xfrm>
            <a:off x="9785325" y="4866573"/>
            <a:ext cx="1878441" cy="116955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Gartner: Over 40% of privacy compliance technology will rely on AI by 2023, up from 5% today.</a:t>
            </a:r>
            <a:endParaRPr lang="en-US" sz="1400">
              <a:cs typeface="Calibri"/>
            </a:endParaRPr>
          </a:p>
        </p:txBody>
      </p:sp>
      <p:sp>
        <p:nvSpPr>
          <p:cNvPr id="18" name="Rectangle 17">
            <a:extLst>
              <a:ext uri="{FF2B5EF4-FFF2-40B4-BE49-F238E27FC236}">
                <a16:creationId xmlns:a16="http://schemas.microsoft.com/office/drawing/2014/main" id="{EC5DC38E-1886-48A9-BB0F-C95322DF6D7E}"/>
              </a:ext>
            </a:extLst>
          </p:cNvPr>
          <p:cNvSpPr/>
          <p:nvPr/>
        </p:nvSpPr>
        <p:spPr>
          <a:xfrm>
            <a:off x="787361" y="3258782"/>
            <a:ext cx="8764934" cy="12622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b="1">
              <a:solidFill>
                <a:schemeClr val="tx1"/>
              </a:solidFill>
              <a:cs typeface="Calibri"/>
            </a:endParaRPr>
          </a:p>
        </p:txBody>
      </p:sp>
      <p:sp>
        <p:nvSpPr>
          <p:cNvPr id="19" name="TextBox 1">
            <a:extLst>
              <a:ext uri="{FF2B5EF4-FFF2-40B4-BE49-F238E27FC236}">
                <a16:creationId xmlns:a16="http://schemas.microsoft.com/office/drawing/2014/main" id="{3E1FFC98-960E-42F4-AFBA-3FC24E001BA6}"/>
              </a:ext>
            </a:extLst>
          </p:cNvPr>
          <p:cNvSpPr txBox="1"/>
          <p:nvPr/>
        </p:nvSpPr>
        <p:spPr>
          <a:xfrm>
            <a:off x="1059515" y="3321241"/>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Company's Responsibilities</a:t>
            </a:r>
          </a:p>
        </p:txBody>
      </p:sp>
      <p:sp>
        <p:nvSpPr>
          <p:cNvPr id="29" name="Rectangle: Rounded Corners 76">
            <a:extLst>
              <a:ext uri="{FF2B5EF4-FFF2-40B4-BE49-F238E27FC236}">
                <a16:creationId xmlns:a16="http://schemas.microsoft.com/office/drawing/2014/main" id="{65F26284-5C08-456F-A4A8-54AB28740854}"/>
              </a:ext>
            </a:extLst>
          </p:cNvPr>
          <p:cNvSpPr/>
          <p:nvPr/>
        </p:nvSpPr>
        <p:spPr>
          <a:xfrm>
            <a:off x="1273474" y="3790566"/>
            <a:ext cx="1270739" cy="486081"/>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Data </a:t>
            </a:r>
            <a:endParaRPr lang="en-US" sz="1400">
              <a:latin typeface="Calibri"/>
              <a:cs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Governance</a:t>
            </a:r>
          </a:p>
        </p:txBody>
      </p:sp>
      <p:sp>
        <p:nvSpPr>
          <p:cNvPr id="33" name="Rectangle: Rounded Corners 76">
            <a:extLst>
              <a:ext uri="{FF2B5EF4-FFF2-40B4-BE49-F238E27FC236}">
                <a16:creationId xmlns:a16="http://schemas.microsoft.com/office/drawing/2014/main" id="{98B1B620-171D-4A4C-984C-17ED39D3B0F9}"/>
              </a:ext>
            </a:extLst>
          </p:cNvPr>
          <p:cNvSpPr/>
          <p:nvPr/>
        </p:nvSpPr>
        <p:spPr>
          <a:xfrm>
            <a:off x="3056106" y="3789564"/>
            <a:ext cx="1252157" cy="487272"/>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Risk Assessment</a:t>
            </a:r>
            <a:endParaRPr lang="en-US" sz="1400">
              <a:latin typeface="Calibri"/>
              <a:cs typeface="Arial" panose="020B0604020202020204" pitchFamily="34" charset="0"/>
            </a:endParaRPr>
          </a:p>
        </p:txBody>
      </p:sp>
      <p:sp>
        <p:nvSpPr>
          <p:cNvPr id="35" name="Rectangle: Rounded Corners 76">
            <a:extLst>
              <a:ext uri="{FF2B5EF4-FFF2-40B4-BE49-F238E27FC236}">
                <a16:creationId xmlns:a16="http://schemas.microsoft.com/office/drawing/2014/main" id="{8F693756-FD65-4EE0-800F-22F2A176CD87}"/>
              </a:ext>
            </a:extLst>
          </p:cNvPr>
          <p:cNvSpPr/>
          <p:nvPr/>
        </p:nvSpPr>
        <p:spPr>
          <a:xfrm>
            <a:off x="4910008" y="3789563"/>
            <a:ext cx="1358510" cy="487272"/>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Compliance </a:t>
            </a:r>
            <a:endParaRPr lang="en-US" sz="1400">
              <a:latin typeface="Calibri"/>
              <a:cs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Management</a:t>
            </a:r>
          </a:p>
        </p:txBody>
      </p:sp>
      <p:sp>
        <p:nvSpPr>
          <p:cNvPr id="37" name="Rectangle: Rounded Corners 76">
            <a:extLst>
              <a:ext uri="{FF2B5EF4-FFF2-40B4-BE49-F238E27FC236}">
                <a16:creationId xmlns:a16="http://schemas.microsoft.com/office/drawing/2014/main" id="{56238B7C-9B22-4248-A4BA-5E6DBF3AC627}"/>
              </a:ext>
            </a:extLst>
          </p:cNvPr>
          <p:cNvSpPr/>
          <p:nvPr/>
        </p:nvSpPr>
        <p:spPr>
          <a:xfrm>
            <a:off x="6822916" y="3792178"/>
            <a:ext cx="1498573" cy="482674"/>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lgn="ctr" fontAlgn="ctr">
              <a:defRPr/>
            </a:pPr>
            <a:r>
              <a:rPr lang="en-US" sz="1400">
                <a:latin typeface="Calibri"/>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400">
                <a:latin typeface="Calibri"/>
                <a:cs typeface="Arial"/>
              </a:rPr>
              <a:t>Response</a:t>
            </a:r>
          </a:p>
        </p:txBody>
      </p:sp>
      <p:sp>
        <p:nvSpPr>
          <p:cNvPr id="23" name="Rectangle 22">
            <a:extLst>
              <a:ext uri="{FF2B5EF4-FFF2-40B4-BE49-F238E27FC236}">
                <a16:creationId xmlns:a16="http://schemas.microsoft.com/office/drawing/2014/main" id="{E6F59155-C97F-4970-AE34-98DEC33E5A40}"/>
              </a:ext>
            </a:extLst>
          </p:cNvPr>
          <p:cNvSpPr/>
          <p:nvPr/>
        </p:nvSpPr>
        <p:spPr>
          <a:xfrm>
            <a:off x="788724" y="949061"/>
            <a:ext cx="3890089" cy="20687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tx1"/>
              </a:solidFill>
              <a:cs typeface="Calibri"/>
            </a:endParaRPr>
          </a:p>
        </p:txBody>
      </p:sp>
      <p:sp>
        <p:nvSpPr>
          <p:cNvPr id="21" name="TextBox 1">
            <a:extLst>
              <a:ext uri="{FF2B5EF4-FFF2-40B4-BE49-F238E27FC236}">
                <a16:creationId xmlns:a16="http://schemas.microsoft.com/office/drawing/2014/main" id="{5114B3AD-84B9-4CDC-87E7-8C21738D1268}"/>
              </a:ext>
            </a:extLst>
          </p:cNvPr>
          <p:cNvSpPr txBox="1"/>
          <p:nvPr/>
        </p:nvSpPr>
        <p:spPr>
          <a:xfrm>
            <a:off x="1054979" y="1247881"/>
            <a:ext cx="3244545" cy="1477328"/>
          </a:xfrm>
          <a:prstGeom prst="rect">
            <a:avLst/>
          </a:prstGeom>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The General Data Protection Regulation (GDPR) is a law which establishes a single set of rules for every EU Member State to </a:t>
            </a:r>
          </a:p>
          <a:p>
            <a:pPr algn="ctr"/>
            <a:r>
              <a:rPr lang="en-US" b="1"/>
              <a:t>protect personal data</a:t>
            </a:r>
            <a:r>
              <a:rPr lang="en-US"/>
              <a:t>. </a:t>
            </a:r>
            <a:endParaRPr lang="en-US">
              <a:ea typeface="+mn-lt"/>
              <a:cs typeface="+mn-lt"/>
            </a:endParaRPr>
          </a:p>
        </p:txBody>
      </p:sp>
      <p:sp>
        <p:nvSpPr>
          <p:cNvPr id="24" name="TextBox 1">
            <a:extLst>
              <a:ext uri="{FF2B5EF4-FFF2-40B4-BE49-F238E27FC236}">
                <a16:creationId xmlns:a16="http://schemas.microsoft.com/office/drawing/2014/main" id="{C541D7F5-DF01-4CF1-A55A-CA32CAADA03E}"/>
              </a:ext>
            </a:extLst>
          </p:cNvPr>
          <p:cNvSpPr txBox="1"/>
          <p:nvPr/>
        </p:nvSpPr>
        <p:spPr>
          <a:xfrm>
            <a:off x="5113745" y="966855"/>
            <a:ext cx="2619221" cy="338554"/>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Important Facts</a:t>
            </a:r>
          </a:p>
        </p:txBody>
      </p:sp>
      <p:sp>
        <p:nvSpPr>
          <p:cNvPr id="25" name="Rectangle: Rounded Corners 76">
            <a:extLst>
              <a:ext uri="{FF2B5EF4-FFF2-40B4-BE49-F238E27FC236}">
                <a16:creationId xmlns:a16="http://schemas.microsoft.com/office/drawing/2014/main" id="{81BFB31B-DB9A-4A6F-B79D-9802B3D33B39}"/>
              </a:ext>
            </a:extLst>
          </p:cNvPr>
          <p:cNvSpPr/>
          <p:nvPr/>
        </p:nvSpPr>
        <p:spPr>
          <a:xfrm>
            <a:off x="5327703" y="1309181"/>
            <a:ext cx="3957277" cy="329774"/>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fontAlgn="ctr">
              <a:defRPr/>
            </a:pPr>
            <a:r>
              <a:rPr lang="en-US" sz="1400">
                <a:solidFill>
                  <a:schemeClr val="bg1"/>
                </a:solidFill>
                <a:latin typeface="Calibri"/>
                <a:cs typeface="Calibri"/>
              </a:rPr>
              <a:t>Effective</a:t>
            </a:r>
            <a:r>
              <a:rPr lang="en-US" sz="1400">
                <a:solidFill>
                  <a:schemeClr val="bg1"/>
                </a:solidFill>
                <a:ea typeface="+mn-lt"/>
                <a:cs typeface="+mn-lt"/>
              </a:rPr>
              <a:t> data:  25 May 2018</a:t>
            </a:r>
            <a:endParaRPr lang="en-US" sz="1400">
              <a:solidFill>
                <a:schemeClr val="bg1"/>
              </a:solidFill>
              <a:ea typeface="+mn-lt"/>
              <a:cs typeface="Arial" panose="020B0604020202020204" pitchFamily="34" charset="0"/>
            </a:endParaRPr>
          </a:p>
        </p:txBody>
      </p:sp>
      <p:sp>
        <p:nvSpPr>
          <p:cNvPr id="26" name="Rectangle: Rounded Corners 76">
            <a:extLst>
              <a:ext uri="{FF2B5EF4-FFF2-40B4-BE49-F238E27FC236}">
                <a16:creationId xmlns:a16="http://schemas.microsoft.com/office/drawing/2014/main" id="{B30D563B-9D46-46EE-A861-9A95C301A458}"/>
              </a:ext>
            </a:extLst>
          </p:cNvPr>
          <p:cNvSpPr/>
          <p:nvPr/>
        </p:nvSpPr>
        <p:spPr>
          <a:xfrm>
            <a:off x="5327703" y="1739026"/>
            <a:ext cx="3957277" cy="534928"/>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defRPr/>
            </a:pPr>
            <a:r>
              <a:rPr lang="en-US" sz="1400">
                <a:solidFill>
                  <a:schemeClr val="bg1"/>
                </a:solidFill>
                <a:ea typeface="+mn-lt"/>
                <a:cs typeface="+mn-lt"/>
              </a:rPr>
              <a:t>One year later: only one in three organizations are fully compliant with GDPR</a:t>
            </a:r>
          </a:p>
        </p:txBody>
      </p:sp>
      <p:sp>
        <p:nvSpPr>
          <p:cNvPr id="27" name="Rectangle: Rounded Corners 76">
            <a:extLst>
              <a:ext uri="{FF2B5EF4-FFF2-40B4-BE49-F238E27FC236}">
                <a16:creationId xmlns:a16="http://schemas.microsoft.com/office/drawing/2014/main" id="{5421D3A5-5AFC-46AE-9C6B-3CAE15614FEA}"/>
              </a:ext>
            </a:extLst>
          </p:cNvPr>
          <p:cNvSpPr/>
          <p:nvPr/>
        </p:nvSpPr>
        <p:spPr>
          <a:xfrm>
            <a:off x="5327703" y="2374026"/>
            <a:ext cx="3957277" cy="534928"/>
          </a:xfrm>
          <a:prstGeom prst="roundRect">
            <a:avLst>
              <a:gd name="adj" fmla="val 19620"/>
            </a:avLst>
          </a:prstGeom>
          <a:solidFill>
            <a:schemeClr val="bg1">
              <a:lumMod val="65000"/>
            </a:schemeClr>
          </a:solidFill>
          <a:ln w="25400" cap="flat" cmpd="sng" algn="ctr">
            <a:noFill/>
            <a:prstDash val="solid"/>
          </a:ln>
          <a:effectLst/>
        </p:spPr>
        <p:txBody>
          <a:bodyPr wrap="square" rtlCol="0" anchor="ctr">
            <a:noAutofit/>
          </a:bodyPr>
          <a:lstStyle/>
          <a:p>
            <a:pPr>
              <a:defRPr/>
            </a:pPr>
            <a:r>
              <a:rPr lang="en-US" sz="1400">
                <a:solidFill>
                  <a:schemeClr val="bg1"/>
                </a:solidFill>
                <a:ea typeface="+mn-lt"/>
                <a:cs typeface="+mn-lt"/>
              </a:rPr>
              <a:t>GDPR fines in the first 20 months: </a:t>
            </a:r>
            <a:r>
              <a:rPr lang="en-US" sz="1400" err="1">
                <a:solidFill>
                  <a:schemeClr val="bg1"/>
                </a:solidFill>
                <a:ea typeface="+mn-lt"/>
                <a:cs typeface="+mn-lt"/>
              </a:rPr>
              <a:t>FaceBook</a:t>
            </a:r>
            <a:r>
              <a:rPr lang="en-US" sz="1400">
                <a:solidFill>
                  <a:schemeClr val="bg1"/>
                </a:solidFill>
                <a:ea typeface="+mn-lt"/>
                <a:cs typeface="+mn-lt"/>
              </a:rPr>
              <a:t>,  Google, </a:t>
            </a:r>
            <a:r>
              <a:rPr lang="en-US" sz="1400" err="1">
                <a:solidFill>
                  <a:schemeClr val="bg1"/>
                </a:solidFill>
                <a:ea typeface="+mn-lt"/>
                <a:cs typeface="+mn-lt"/>
              </a:rPr>
              <a:t>whatsApp</a:t>
            </a:r>
            <a:r>
              <a:rPr lang="en-US" sz="1400">
                <a:solidFill>
                  <a:schemeClr val="bg1"/>
                </a:solidFill>
                <a:ea typeface="+mn-lt"/>
                <a:cs typeface="+mn-lt"/>
              </a:rPr>
              <a:t>, and hundreds more</a:t>
            </a:r>
          </a:p>
        </p:txBody>
      </p:sp>
      <p:sp>
        <p:nvSpPr>
          <p:cNvPr id="10" name="TextBox 9">
            <a:extLst>
              <a:ext uri="{FF2B5EF4-FFF2-40B4-BE49-F238E27FC236}">
                <a16:creationId xmlns:a16="http://schemas.microsoft.com/office/drawing/2014/main" id="{9405D74F-F648-420D-A3A2-EF1C4159EF09}"/>
              </a:ext>
            </a:extLst>
          </p:cNvPr>
          <p:cNvSpPr txBox="1"/>
          <p:nvPr/>
        </p:nvSpPr>
        <p:spPr>
          <a:xfrm>
            <a:off x="9784860" y="992554"/>
            <a:ext cx="18835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rise of regulations: </a:t>
            </a:r>
          </a:p>
          <a:p>
            <a:r>
              <a:rPr lang="en-US" sz="1400">
                <a:cs typeface="Calibri"/>
              </a:rPr>
              <a:t>GDPR, CCPA, DPB, LGPD, etc. </a:t>
            </a:r>
          </a:p>
          <a:p>
            <a:r>
              <a:rPr lang="en-US" sz="1400">
                <a:cs typeface="Calibri"/>
              </a:rPr>
              <a:t>By 2023, 65% of the world's population will have its personal information covered under regulations, up from 10% today</a:t>
            </a:r>
            <a:endParaRPr lang="en-US"/>
          </a:p>
        </p:txBody>
      </p:sp>
      <p:sp>
        <p:nvSpPr>
          <p:cNvPr id="11" name="TextBox 10">
            <a:extLst>
              <a:ext uri="{FF2B5EF4-FFF2-40B4-BE49-F238E27FC236}">
                <a16:creationId xmlns:a16="http://schemas.microsoft.com/office/drawing/2014/main" id="{A5FC326A-4990-4703-B17E-8E64A5C7634E}"/>
              </a:ext>
            </a:extLst>
          </p:cNvPr>
          <p:cNvSpPr txBox="1"/>
          <p:nvPr/>
        </p:nvSpPr>
        <p:spPr>
          <a:xfrm>
            <a:off x="9784862" y="3317631"/>
            <a:ext cx="188350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Privacy will become a business differentiator.</a:t>
            </a:r>
            <a:endParaRPr lang="en-US"/>
          </a:p>
          <a:p>
            <a:r>
              <a:rPr lang="en-US" sz="1400"/>
              <a:t>A proactive approach to data protection helps organizations increase trust.</a:t>
            </a:r>
            <a:endParaRPr lang="en-US">
              <a:cs typeface="Calibri"/>
            </a:endParaRPr>
          </a:p>
        </p:txBody>
      </p:sp>
    </p:spTree>
    <p:extLst>
      <p:ext uri="{BB962C8B-B14F-4D97-AF65-F5344CB8AC3E}">
        <p14:creationId xmlns:p14="http://schemas.microsoft.com/office/powerpoint/2010/main" val="263444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Rounded Corners 89">
            <a:extLst>
              <a:ext uri="{FF2B5EF4-FFF2-40B4-BE49-F238E27FC236}">
                <a16:creationId xmlns:a16="http://schemas.microsoft.com/office/drawing/2014/main" id="{C69DA157-585F-DA41-B788-CCA461D28016}"/>
              </a:ext>
            </a:extLst>
          </p:cNvPr>
          <p:cNvSpPr/>
          <p:nvPr/>
        </p:nvSpPr>
        <p:spPr>
          <a:xfrm>
            <a:off x="3325992" y="1253539"/>
            <a:ext cx="3270512" cy="476878"/>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2" name="Slide Number Placeholder 1">
            <a:extLst>
              <a:ext uri="{FF2B5EF4-FFF2-40B4-BE49-F238E27FC236}">
                <a16:creationId xmlns:a16="http://schemas.microsoft.com/office/drawing/2014/main" id="{CFC001E5-A824-4987-878D-07E8D8D1C084}"/>
              </a:ext>
            </a:extLst>
          </p:cNvPr>
          <p:cNvSpPr>
            <a:spLocks noGrp="1"/>
          </p:cNvSpPr>
          <p:nvPr>
            <p:ph type="sldNum" sz="quarter" idx="12"/>
          </p:nvPr>
        </p:nvSpPr>
        <p:spPr/>
        <p:txBody>
          <a:bodyPr/>
          <a:lstStyle/>
          <a:p>
            <a:fld id="{3B917CB5-27BD-4ECA-9D86-80D4B900A204}" type="slidenum">
              <a:rPr lang="en-US" smtClean="0"/>
              <a:pPr/>
              <a:t>26</a:t>
            </a:fld>
            <a:endParaRPr lang="en-US"/>
          </a:p>
        </p:txBody>
      </p:sp>
      <p:sp>
        <p:nvSpPr>
          <p:cNvPr id="4" name="TextBox 3">
            <a:extLst>
              <a:ext uri="{FF2B5EF4-FFF2-40B4-BE49-F238E27FC236}">
                <a16:creationId xmlns:a16="http://schemas.microsoft.com/office/drawing/2014/main" id="{E2F77C13-A624-402A-B8F1-DBCFA62448B4}"/>
              </a:ext>
            </a:extLst>
          </p:cNvPr>
          <p:cNvSpPr txBox="1"/>
          <p:nvPr/>
        </p:nvSpPr>
        <p:spPr>
          <a:xfrm>
            <a:off x="111148" y="88970"/>
            <a:ext cx="6673228" cy="369332"/>
          </a:xfrm>
          <a:prstGeom prst="rect">
            <a:avLst/>
          </a:prstGeom>
          <a:noFill/>
        </p:spPr>
        <p:txBody>
          <a:bodyPr wrap="square" rtlCol="0">
            <a:spAutoFit/>
          </a:bodyPr>
          <a:lstStyle/>
          <a:p>
            <a:r>
              <a:rPr lang="en-US"/>
              <a:t>GDPR Solution in a Banking System Data Center Environment</a:t>
            </a:r>
          </a:p>
        </p:txBody>
      </p:sp>
      <p:sp>
        <p:nvSpPr>
          <p:cNvPr id="6" name="Rectangle: Rounded Corners 1">
            <a:extLst>
              <a:ext uri="{FF2B5EF4-FFF2-40B4-BE49-F238E27FC236}">
                <a16:creationId xmlns:a16="http://schemas.microsoft.com/office/drawing/2014/main" id="{AC7A9490-AFBF-4E33-98D8-C8B1EE8F2E6F}"/>
              </a:ext>
            </a:extLst>
          </p:cNvPr>
          <p:cNvSpPr/>
          <p:nvPr/>
        </p:nvSpPr>
        <p:spPr>
          <a:xfrm>
            <a:off x="111148" y="935789"/>
            <a:ext cx="11969704" cy="5430974"/>
          </a:xfrm>
          <a:prstGeom prst="roundRect">
            <a:avLst>
              <a:gd name="adj" fmla="val 2665"/>
            </a:avLst>
          </a:prstGeom>
          <a:solidFill>
            <a:sysClr val="window" lastClr="FFFFFF">
              <a:lumMod val="85000"/>
            </a:sys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7" name="Rectangle: Rounded Corners 55">
            <a:extLst>
              <a:ext uri="{FF2B5EF4-FFF2-40B4-BE49-F238E27FC236}">
                <a16:creationId xmlns:a16="http://schemas.microsoft.com/office/drawing/2014/main" id="{F1E8CCA8-0EE7-4E3A-8726-AA1D753DBFC5}"/>
              </a:ext>
            </a:extLst>
          </p:cNvPr>
          <p:cNvSpPr/>
          <p:nvPr/>
        </p:nvSpPr>
        <p:spPr>
          <a:xfrm>
            <a:off x="1453234" y="2683823"/>
            <a:ext cx="9346471" cy="2386879"/>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 name="TextBox 65">
            <a:extLst>
              <a:ext uri="{FF2B5EF4-FFF2-40B4-BE49-F238E27FC236}">
                <a16:creationId xmlns:a16="http://schemas.microsoft.com/office/drawing/2014/main" id="{56045EDE-AA6E-4DF9-902A-7F5E7B5189A7}"/>
              </a:ext>
            </a:extLst>
          </p:cNvPr>
          <p:cNvSpPr txBox="1"/>
          <p:nvPr/>
        </p:nvSpPr>
        <p:spPr>
          <a:xfrm>
            <a:off x="1434542" y="2667559"/>
            <a:ext cx="1644198" cy="230832"/>
          </a:xfrm>
          <a:prstGeom prst="rect">
            <a:avLst/>
          </a:prstGeom>
          <a:noFill/>
        </p:spPr>
        <p:txBody>
          <a:bodyPr wrap="square" rtlCol="0">
            <a:noAutofit/>
          </a:bodyPr>
          <a:lstStyle/>
          <a:p>
            <a:pPr fontAlgn="ctr"/>
            <a:r>
              <a:rPr lang="en-US" sz="900">
                <a:solidFill>
                  <a:prstClr val="black"/>
                </a:solidFill>
                <a:latin typeface="Arial" panose="020B0604020202020204" pitchFamily="34" charset="0"/>
                <a:ea typeface="微软雅黑"/>
                <a:cs typeface="Arial" panose="020B0604020202020204" pitchFamily="34" charset="0"/>
              </a:rPr>
              <a:t>Storage GDPR Framework </a:t>
            </a:r>
          </a:p>
        </p:txBody>
      </p:sp>
      <p:sp>
        <p:nvSpPr>
          <p:cNvPr id="16" name="Rectangle: Rounded Corners 66">
            <a:extLst>
              <a:ext uri="{FF2B5EF4-FFF2-40B4-BE49-F238E27FC236}">
                <a16:creationId xmlns:a16="http://schemas.microsoft.com/office/drawing/2014/main" id="{E121A0B6-A8F8-49FE-B5FA-C0A9B4DFC4D5}"/>
              </a:ext>
            </a:extLst>
          </p:cNvPr>
          <p:cNvSpPr/>
          <p:nvPr/>
        </p:nvSpPr>
        <p:spPr>
          <a:xfrm>
            <a:off x="243976" y="1119375"/>
            <a:ext cx="1113705" cy="5091893"/>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8" name="TextBox 68">
            <a:extLst>
              <a:ext uri="{FF2B5EF4-FFF2-40B4-BE49-F238E27FC236}">
                <a16:creationId xmlns:a16="http://schemas.microsoft.com/office/drawing/2014/main" id="{D7A834CB-697E-47A4-B56E-362D9F5E2902}"/>
              </a:ext>
            </a:extLst>
          </p:cNvPr>
          <p:cNvSpPr txBox="1"/>
          <p:nvPr/>
        </p:nvSpPr>
        <p:spPr>
          <a:xfrm>
            <a:off x="283624" y="1164815"/>
            <a:ext cx="1006868" cy="486958"/>
          </a:xfrm>
          <a:prstGeom prst="rect">
            <a:avLst/>
          </a:prstGeom>
          <a:noFill/>
        </p:spPr>
        <p:txBody>
          <a:bodyPr wrap="square" rtlCol="0">
            <a:noAutofit/>
          </a:bodyPr>
          <a:lstStyle/>
          <a:p>
            <a:pPr fontAlgn="ctr"/>
            <a:r>
              <a:rPr lang="en-US" sz="900">
                <a:solidFill>
                  <a:prstClr val="black"/>
                </a:solidFill>
                <a:latin typeface="Arial" panose="020B0604020202020204" pitchFamily="34" charset="0"/>
                <a:cs typeface="Arial" panose="020B0604020202020204" pitchFamily="34" charset="0"/>
              </a:rPr>
              <a:t>Enterprise GDPR</a:t>
            </a:r>
          </a:p>
          <a:p>
            <a:pPr fontAlgn="ctr"/>
            <a:r>
              <a:rPr sz="900">
                <a:solidFill>
                  <a:prstClr val="black"/>
                </a:solidFill>
                <a:latin typeface="Arial" panose="020B0604020202020204" pitchFamily="34" charset="0"/>
                <a:cs typeface="Arial" panose="020B0604020202020204" pitchFamily="34" charset="0"/>
              </a:rPr>
              <a:t>Framework</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23" name="Rectangle: Rounded Corners 76">
            <a:extLst>
              <a:ext uri="{FF2B5EF4-FFF2-40B4-BE49-F238E27FC236}">
                <a16:creationId xmlns:a16="http://schemas.microsoft.com/office/drawing/2014/main" id="{3F578B02-063C-4CAE-9603-FF99E1D6E8BF}"/>
              </a:ext>
            </a:extLst>
          </p:cNvPr>
          <p:cNvSpPr/>
          <p:nvPr/>
        </p:nvSpPr>
        <p:spPr>
          <a:xfrm>
            <a:off x="321303" y="4734783"/>
            <a:ext cx="929040" cy="53586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Breach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a:cs typeface="Arial"/>
              </a:rPr>
              <a:t>Response</a:t>
            </a:r>
          </a:p>
        </p:txBody>
      </p:sp>
      <p:sp>
        <p:nvSpPr>
          <p:cNvPr id="30" name="TextBox 83">
            <a:extLst>
              <a:ext uri="{FF2B5EF4-FFF2-40B4-BE49-F238E27FC236}">
                <a16:creationId xmlns:a16="http://schemas.microsoft.com/office/drawing/2014/main" id="{DC9BE57A-F373-45C7-BD91-5DE3FC82F701}"/>
              </a:ext>
            </a:extLst>
          </p:cNvPr>
          <p:cNvSpPr txBox="1"/>
          <p:nvPr/>
        </p:nvSpPr>
        <p:spPr>
          <a:xfrm>
            <a:off x="2561206" y="1176576"/>
            <a:ext cx="1005403" cy="230832"/>
          </a:xfrm>
          <a:prstGeom prst="rect">
            <a:avLst/>
          </a:prstGeom>
          <a:noFill/>
        </p:spPr>
        <p:txBody>
          <a:bodyPr wrap="square" rtlCol="0">
            <a:noAutofit/>
          </a:bodyPr>
          <a:lstStyle/>
          <a:p>
            <a:pPr fontAlgn="ct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65" name="Rectangle: Rounded Corners 55">
            <a:extLst>
              <a:ext uri="{FF2B5EF4-FFF2-40B4-BE49-F238E27FC236}">
                <a16:creationId xmlns:a16="http://schemas.microsoft.com/office/drawing/2014/main" id="{6E3EC932-A0F3-47CC-8629-CF3B86DBD934}"/>
              </a:ext>
            </a:extLst>
          </p:cNvPr>
          <p:cNvSpPr/>
          <p:nvPr/>
        </p:nvSpPr>
        <p:spPr>
          <a:xfrm>
            <a:off x="1477912" y="5149080"/>
            <a:ext cx="5571879" cy="1027636"/>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66" name="Rectangle: Rounded Corners 57">
            <a:extLst>
              <a:ext uri="{FF2B5EF4-FFF2-40B4-BE49-F238E27FC236}">
                <a16:creationId xmlns:a16="http://schemas.microsoft.com/office/drawing/2014/main" id="{CA457F0E-4007-4A8C-8D5C-CE257C3E2EA3}"/>
              </a:ext>
            </a:extLst>
          </p:cNvPr>
          <p:cNvSpPr/>
          <p:nvPr/>
        </p:nvSpPr>
        <p:spPr>
          <a:xfrm>
            <a:off x="1632634" y="5816676"/>
            <a:ext cx="2804055" cy="222506"/>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OceanStor Dorado</a:t>
            </a:r>
            <a:endParaRPr sz="1200">
              <a:solidFill>
                <a:prstClr val="black"/>
              </a:solidFill>
              <a:latin typeface="Arial" panose="020B0604020202020204" pitchFamily="34" charset="0"/>
              <a:cs typeface="Arial" panose="020B0604020202020204" pitchFamily="34" charset="0"/>
            </a:endParaRPr>
          </a:p>
        </p:txBody>
      </p:sp>
      <p:sp>
        <p:nvSpPr>
          <p:cNvPr id="67" name="TextBox 65">
            <a:extLst>
              <a:ext uri="{FF2B5EF4-FFF2-40B4-BE49-F238E27FC236}">
                <a16:creationId xmlns:a16="http://schemas.microsoft.com/office/drawing/2014/main" id="{80530AD1-F5E9-4405-9AC4-305AD90498D9}"/>
              </a:ext>
            </a:extLst>
          </p:cNvPr>
          <p:cNvSpPr txBox="1"/>
          <p:nvPr/>
        </p:nvSpPr>
        <p:spPr>
          <a:xfrm>
            <a:off x="1449863" y="5277213"/>
            <a:ext cx="1414206" cy="230832"/>
          </a:xfrm>
          <a:prstGeom prst="rect">
            <a:avLst/>
          </a:prstGeom>
          <a:noFill/>
        </p:spPr>
        <p:txBody>
          <a:bodyPr wrap="square" rtlCol="0" anchor="t">
            <a:noAutofit/>
          </a:bodyPr>
          <a:lstStyle/>
          <a:p>
            <a:pPr fontAlgn="ctr"/>
            <a:r>
              <a:rPr lang="en-US" sz="900">
                <a:latin typeface="Arial"/>
                <a:cs typeface="Arial"/>
              </a:rPr>
              <a:t>Storage Platforms</a:t>
            </a:r>
            <a:endParaRPr lang="en-US" sz="900">
              <a:latin typeface="Arial"/>
              <a:ea typeface="微软雅黑"/>
              <a:cs typeface="Arial"/>
            </a:endParaRPr>
          </a:p>
        </p:txBody>
      </p:sp>
      <p:sp>
        <p:nvSpPr>
          <p:cNvPr id="68" name="Rectangle: Rounded Corners 125">
            <a:extLst>
              <a:ext uri="{FF2B5EF4-FFF2-40B4-BE49-F238E27FC236}">
                <a16:creationId xmlns:a16="http://schemas.microsoft.com/office/drawing/2014/main" id="{82399016-012D-4E42-ADF6-9D0D1A2767F3}"/>
              </a:ext>
            </a:extLst>
          </p:cNvPr>
          <p:cNvSpPr/>
          <p:nvPr/>
        </p:nvSpPr>
        <p:spPr>
          <a:xfrm>
            <a:off x="2578897" y="5269828"/>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Block</a:t>
            </a:r>
            <a:endParaRPr sz="1000">
              <a:solidFill>
                <a:prstClr val="black"/>
              </a:solidFill>
              <a:latin typeface="Arial" panose="020B0604020202020204" pitchFamily="34" charset="0"/>
              <a:cs typeface="Arial" panose="020B0604020202020204" pitchFamily="34" charset="0"/>
            </a:endParaRPr>
          </a:p>
        </p:txBody>
      </p:sp>
      <p:sp>
        <p:nvSpPr>
          <p:cNvPr id="69" name="Rectangle: Rounded Corners 126">
            <a:extLst>
              <a:ext uri="{FF2B5EF4-FFF2-40B4-BE49-F238E27FC236}">
                <a16:creationId xmlns:a16="http://schemas.microsoft.com/office/drawing/2014/main" id="{30D1F5E7-9E78-4313-A014-CA9D2620DD68}"/>
              </a:ext>
            </a:extLst>
          </p:cNvPr>
          <p:cNvSpPr/>
          <p:nvPr/>
        </p:nvSpPr>
        <p:spPr>
          <a:xfrm>
            <a:off x="3298977" y="5262425"/>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sz="1000">
                <a:solidFill>
                  <a:prstClr val="black"/>
                </a:solidFill>
                <a:latin typeface="Arial" panose="020B0604020202020204" pitchFamily="34" charset="0"/>
                <a:cs typeface="Arial" panose="020B0604020202020204" pitchFamily="34" charset="0"/>
              </a:rPr>
              <a:t>File</a:t>
            </a:r>
          </a:p>
        </p:txBody>
      </p:sp>
      <p:sp>
        <p:nvSpPr>
          <p:cNvPr id="70" name="Rectangle: Rounded Corners 127">
            <a:extLst>
              <a:ext uri="{FF2B5EF4-FFF2-40B4-BE49-F238E27FC236}">
                <a16:creationId xmlns:a16="http://schemas.microsoft.com/office/drawing/2014/main" id="{5B3AB2AE-2F95-46D0-8B54-DD3CF74A039E}"/>
              </a:ext>
            </a:extLst>
          </p:cNvPr>
          <p:cNvSpPr/>
          <p:nvPr/>
        </p:nvSpPr>
        <p:spPr>
          <a:xfrm>
            <a:off x="4019057" y="5262425"/>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Object</a:t>
            </a:r>
            <a:endParaRPr sz="1000">
              <a:solidFill>
                <a:prstClr val="black"/>
              </a:solidFill>
              <a:latin typeface="Arial" panose="020B0604020202020204" pitchFamily="34" charset="0"/>
              <a:cs typeface="Arial" panose="020B0604020202020204" pitchFamily="34" charset="0"/>
            </a:endParaRPr>
          </a:p>
        </p:txBody>
      </p:sp>
      <p:sp>
        <p:nvSpPr>
          <p:cNvPr id="72" name="Rectangle: Rounded Corners 57">
            <a:extLst>
              <a:ext uri="{FF2B5EF4-FFF2-40B4-BE49-F238E27FC236}">
                <a16:creationId xmlns:a16="http://schemas.microsoft.com/office/drawing/2014/main" id="{3C9E2B80-9F74-43D2-85A2-BAB952D22FB5}"/>
              </a:ext>
            </a:extLst>
          </p:cNvPr>
          <p:cNvSpPr/>
          <p:nvPr/>
        </p:nvSpPr>
        <p:spPr>
          <a:xfrm>
            <a:off x="4577452" y="5833750"/>
            <a:ext cx="2299106" cy="222505"/>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OceanStor 100D</a:t>
            </a:r>
            <a:endParaRPr sz="1200">
              <a:solidFill>
                <a:prstClr val="black"/>
              </a:solidFill>
              <a:latin typeface="Arial" panose="020B0604020202020204" pitchFamily="34" charset="0"/>
              <a:cs typeface="Arial" panose="020B0604020202020204" pitchFamily="34" charset="0"/>
            </a:endParaRPr>
          </a:p>
        </p:txBody>
      </p:sp>
      <p:sp>
        <p:nvSpPr>
          <p:cNvPr id="74" name="Rectangle: Rounded Corners 127">
            <a:extLst>
              <a:ext uri="{FF2B5EF4-FFF2-40B4-BE49-F238E27FC236}">
                <a16:creationId xmlns:a16="http://schemas.microsoft.com/office/drawing/2014/main" id="{0F12780B-E9B8-49F6-822F-C8D60546DBA5}"/>
              </a:ext>
            </a:extLst>
          </p:cNvPr>
          <p:cNvSpPr/>
          <p:nvPr/>
        </p:nvSpPr>
        <p:spPr>
          <a:xfrm>
            <a:off x="4766889" y="5259296"/>
            <a:ext cx="629819" cy="208621"/>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HDFS</a:t>
            </a:r>
            <a:endParaRPr sz="1000">
              <a:solidFill>
                <a:prstClr val="black"/>
              </a:solidFill>
              <a:latin typeface="Arial" panose="020B0604020202020204" pitchFamily="34" charset="0"/>
              <a:cs typeface="Arial" panose="020B0604020202020204" pitchFamily="34" charset="0"/>
            </a:endParaRPr>
          </a:p>
        </p:txBody>
      </p:sp>
      <p:sp>
        <p:nvSpPr>
          <p:cNvPr id="76" name="Rectangle: Rounded Corners 127">
            <a:extLst>
              <a:ext uri="{FF2B5EF4-FFF2-40B4-BE49-F238E27FC236}">
                <a16:creationId xmlns:a16="http://schemas.microsoft.com/office/drawing/2014/main" id="{4C10DA4F-279B-44C1-99EF-360C4266F01A}"/>
              </a:ext>
            </a:extLst>
          </p:cNvPr>
          <p:cNvSpPr/>
          <p:nvPr/>
        </p:nvSpPr>
        <p:spPr>
          <a:xfrm>
            <a:off x="2603874" y="5566212"/>
            <a:ext cx="1347746" cy="184607"/>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Replication</a:t>
            </a:r>
            <a:endParaRPr sz="1000">
              <a:solidFill>
                <a:prstClr val="black"/>
              </a:solidFill>
              <a:latin typeface="Arial" panose="020B0604020202020204" pitchFamily="34" charset="0"/>
              <a:cs typeface="Arial" panose="020B0604020202020204" pitchFamily="34" charset="0"/>
            </a:endParaRPr>
          </a:p>
        </p:txBody>
      </p:sp>
      <p:sp>
        <p:nvSpPr>
          <p:cNvPr id="78" name="Rectangle: Rounded Corners 127">
            <a:extLst>
              <a:ext uri="{FF2B5EF4-FFF2-40B4-BE49-F238E27FC236}">
                <a16:creationId xmlns:a16="http://schemas.microsoft.com/office/drawing/2014/main" id="{43B7E40D-9C37-4809-8AE3-C4C77263A387}"/>
              </a:ext>
            </a:extLst>
          </p:cNvPr>
          <p:cNvSpPr/>
          <p:nvPr/>
        </p:nvSpPr>
        <p:spPr>
          <a:xfrm>
            <a:off x="4075611" y="5563368"/>
            <a:ext cx="831426" cy="184607"/>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Snapshot</a:t>
            </a:r>
            <a:endParaRPr sz="1000">
              <a:solidFill>
                <a:prstClr val="black"/>
              </a:solidFill>
              <a:latin typeface="Arial" panose="020B0604020202020204" pitchFamily="34" charset="0"/>
              <a:cs typeface="Arial" panose="020B0604020202020204" pitchFamily="34" charset="0"/>
            </a:endParaRPr>
          </a:p>
        </p:txBody>
      </p:sp>
      <p:sp>
        <p:nvSpPr>
          <p:cNvPr id="79" name="Rectangle: Rounded Corners 127">
            <a:extLst>
              <a:ext uri="{FF2B5EF4-FFF2-40B4-BE49-F238E27FC236}">
                <a16:creationId xmlns:a16="http://schemas.microsoft.com/office/drawing/2014/main" id="{CAC7F24A-337C-49DE-8F5A-FDFB5857368D}"/>
              </a:ext>
            </a:extLst>
          </p:cNvPr>
          <p:cNvSpPr/>
          <p:nvPr/>
        </p:nvSpPr>
        <p:spPr>
          <a:xfrm>
            <a:off x="5010838" y="5569646"/>
            <a:ext cx="1182811" cy="181174"/>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lIns="0" tIns="0" rIns="0" bIns="0" rtlCol="0" anchor="ctr">
            <a:noAutofit/>
          </a:bodyPr>
          <a:lstStyle/>
          <a:p>
            <a:pPr algn="ctr" fontAlgn="ctr">
              <a:defRPr/>
            </a:pPr>
            <a:r>
              <a:rPr lang="en-US" sz="1000">
                <a:latin typeface="Arial"/>
                <a:cs typeface="Arial"/>
              </a:rPr>
              <a:t>Archiving &amp; Backup</a:t>
            </a:r>
          </a:p>
        </p:txBody>
      </p:sp>
      <p:sp>
        <p:nvSpPr>
          <p:cNvPr id="86" name="Rectangle: Rounded Corners 89">
            <a:extLst>
              <a:ext uri="{FF2B5EF4-FFF2-40B4-BE49-F238E27FC236}">
                <a16:creationId xmlns:a16="http://schemas.microsoft.com/office/drawing/2014/main" id="{E2EADCCB-38BC-462D-AE5F-7D8DBE17BC22}"/>
              </a:ext>
            </a:extLst>
          </p:cNvPr>
          <p:cNvSpPr/>
          <p:nvPr/>
        </p:nvSpPr>
        <p:spPr>
          <a:xfrm>
            <a:off x="1627492" y="2919694"/>
            <a:ext cx="1805562" cy="2034100"/>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97" name="Rectangle: Rounded Corners 89">
            <a:extLst>
              <a:ext uri="{FF2B5EF4-FFF2-40B4-BE49-F238E27FC236}">
                <a16:creationId xmlns:a16="http://schemas.microsoft.com/office/drawing/2014/main" id="{58FFFED6-2FEE-46A2-A94D-77C9F8EDED17}"/>
              </a:ext>
            </a:extLst>
          </p:cNvPr>
          <p:cNvSpPr/>
          <p:nvPr/>
        </p:nvSpPr>
        <p:spPr>
          <a:xfrm>
            <a:off x="8962706" y="2873018"/>
            <a:ext cx="1644199" cy="1522350"/>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85" name="Rectangle: Rounded Corners 125">
            <a:extLst>
              <a:ext uri="{FF2B5EF4-FFF2-40B4-BE49-F238E27FC236}">
                <a16:creationId xmlns:a16="http://schemas.microsoft.com/office/drawing/2014/main" id="{08EB8DB4-CBEF-4D13-9C7B-A46CE9BC9BEA}"/>
              </a:ext>
            </a:extLst>
          </p:cNvPr>
          <p:cNvSpPr/>
          <p:nvPr/>
        </p:nvSpPr>
        <p:spPr>
          <a:xfrm>
            <a:off x="9026105" y="3158947"/>
            <a:ext cx="1505187"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Customer Key Encryption</a:t>
            </a:r>
            <a:endParaRPr sz="1000">
              <a:solidFill>
                <a:schemeClr val="bg1"/>
              </a:solidFill>
              <a:latin typeface="Arial" panose="020B0604020202020204" pitchFamily="34" charset="0"/>
              <a:cs typeface="Arial" panose="020B0604020202020204" pitchFamily="34" charset="0"/>
            </a:endParaRPr>
          </a:p>
        </p:txBody>
      </p:sp>
      <p:sp>
        <p:nvSpPr>
          <p:cNvPr id="98" name="Rectangle: Rounded Corners 94">
            <a:extLst>
              <a:ext uri="{FF2B5EF4-FFF2-40B4-BE49-F238E27FC236}">
                <a16:creationId xmlns:a16="http://schemas.microsoft.com/office/drawing/2014/main" id="{C205F6EC-1548-4E14-A758-E703A11F792C}"/>
              </a:ext>
            </a:extLst>
          </p:cNvPr>
          <p:cNvSpPr/>
          <p:nvPr/>
        </p:nvSpPr>
        <p:spPr>
          <a:xfrm>
            <a:off x="9055070" y="3635761"/>
            <a:ext cx="579017" cy="210206"/>
          </a:xfrm>
          <a:prstGeom prst="roundRect">
            <a:avLst>
              <a:gd name="adj" fmla="val 19620"/>
            </a:avLst>
          </a:prstGeom>
          <a:solidFill>
            <a:srgbClr val="9BBB59">
              <a:lumMod val="40000"/>
              <a:lumOff val="6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KMIP</a:t>
            </a:r>
          </a:p>
        </p:txBody>
      </p:sp>
      <p:sp>
        <p:nvSpPr>
          <p:cNvPr id="99" name="Rectangle: Rounded Corners 94">
            <a:extLst>
              <a:ext uri="{FF2B5EF4-FFF2-40B4-BE49-F238E27FC236}">
                <a16:creationId xmlns:a16="http://schemas.microsoft.com/office/drawing/2014/main" id="{8E9E83F4-4767-451C-B8B0-A2DAFFC053E6}"/>
              </a:ext>
            </a:extLst>
          </p:cNvPr>
          <p:cNvSpPr/>
          <p:nvPr/>
        </p:nvSpPr>
        <p:spPr>
          <a:xfrm>
            <a:off x="9875088" y="3659623"/>
            <a:ext cx="711896" cy="374826"/>
          </a:xfrm>
          <a:prstGeom prst="roundRect">
            <a:avLst>
              <a:gd name="adj" fmla="val 19620"/>
            </a:avLst>
          </a:prstGeom>
          <a:solidFill>
            <a:srgbClr val="9BBB59">
              <a:lumMod val="40000"/>
              <a:lumOff val="60000"/>
            </a:srgb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kern="0">
                <a:solidFill>
                  <a:prstClr val="black"/>
                </a:solidFill>
                <a:latin typeface="Arial" panose="020B0604020202020204" pitchFamily="34" charset="0"/>
                <a:ea typeface="微软雅黑"/>
                <a:cs typeface="Arial" panose="020B0604020202020204" pitchFamily="34" charset="0"/>
              </a:rPr>
              <a:t>Data in Flight Encryption</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0" name="TextBox 95">
            <a:extLst>
              <a:ext uri="{FF2B5EF4-FFF2-40B4-BE49-F238E27FC236}">
                <a16:creationId xmlns:a16="http://schemas.microsoft.com/office/drawing/2014/main" id="{06B07C39-A1F7-4762-A475-94D0CA9ABB52}"/>
              </a:ext>
            </a:extLst>
          </p:cNvPr>
          <p:cNvSpPr txBox="1"/>
          <p:nvPr/>
        </p:nvSpPr>
        <p:spPr>
          <a:xfrm>
            <a:off x="9350718" y="2900591"/>
            <a:ext cx="836564" cy="230832"/>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Encryption</a:t>
            </a:r>
          </a:p>
        </p:txBody>
      </p:sp>
      <p:sp>
        <p:nvSpPr>
          <p:cNvPr id="81" name="Rectangle: Rounded Corners 125">
            <a:extLst>
              <a:ext uri="{FF2B5EF4-FFF2-40B4-BE49-F238E27FC236}">
                <a16:creationId xmlns:a16="http://schemas.microsoft.com/office/drawing/2014/main" id="{4433F642-9D94-4E31-887B-F92CF04C1C8E}"/>
              </a:ext>
            </a:extLst>
          </p:cNvPr>
          <p:cNvSpPr/>
          <p:nvPr/>
        </p:nvSpPr>
        <p:spPr>
          <a:xfrm>
            <a:off x="9026105" y="3402814"/>
            <a:ext cx="919951"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Timely deletion</a:t>
            </a:r>
            <a:endParaRPr sz="1000">
              <a:solidFill>
                <a:schemeClr val="bg1"/>
              </a:solidFill>
              <a:latin typeface="Arial" panose="020B0604020202020204" pitchFamily="34" charset="0"/>
              <a:cs typeface="Arial" panose="020B0604020202020204" pitchFamily="34" charset="0"/>
            </a:endParaRPr>
          </a:p>
        </p:txBody>
      </p:sp>
      <p:sp>
        <p:nvSpPr>
          <p:cNvPr id="101" name="Rectangle: Rounded Corners 89">
            <a:extLst>
              <a:ext uri="{FF2B5EF4-FFF2-40B4-BE49-F238E27FC236}">
                <a16:creationId xmlns:a16="http://schemas.microsoft.com/office/drawing/2014/main" id="{DFFA49BF-E02F-42E4-835F-5A38F6BF6270}"/>
              </a:ext>
            </a:extLst>
          </p:cNvPr>
          <p:cNvSpPr/>
          <p:nvPr/>
        </p:nvSpPr>
        <p:spPr>
          <a:xfrm>
            <a:off x="6173129" y="2898391"/>
            <a:ext cx="2559377" cy="1423394"/>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02" name="TextBox 95">
            <a:extLst>
              <a:ext uri="{FF2B5EF4-FFF2-40B4-BE49-F238E27FC236}">
                <a16:creationId xmlns:a16="http://schemas.microsoft.com/office/drawing/2014/main" id="{B0683A80-404D-4FC1-B78B-2E9038FE8E80}"/>
              </a:ext>
            </a:extLst>
          </p:cNvPr>
          <p:cNvSpPr txBox="1"/>
          <p:nvPr/>
        </p:nvSpPr>
        <p:spPr>
          <a:xfrm>
            <a:off x="7462988" y="2935768"/>
            <a:ext cx="1092669" cy="230832"/>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Access control</a:t>
            </a:r>
          </a:p>
        </p:txBody>
      </p:sp>
      <p:sp>
        <p:nvSpPr>
          <p:cNvPr id="104" name="Rectangle: Rounded Corners 125">
            <a:extLst>
              <a:ext uri="{FF2B5EF4-FFF2-40B4-BE49-F238E27FC236}">
                <a16:creationId xmlns:a16="http://schemas.microsoft.com/office/drawing/2014/main" id="{5492021E-5089-43D1-B927-286189363207}"/>
              </a:ext>
            </a:extLst>
          </p:cNvPr>
          <p:cNvSpPr/>
          <p:nvPr/>
        </p:nvSpPr>
        <p:spPr>
          <a:xfrm>
            <a:off x="7500776" y="3164985"/>
            <a:ext cx="550064" cy="264274"/>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WORM </a:t>
            </a:r>
            <a:endParaRPr sz="1000">
              <a:latin typeface="Arial" panose="020B0604020202020204" pitchFamily="34" charset="0"/>
              <a:cs typeface="Arial" panose="020B0604020202020204" pitchFamily="34" charset="0"/>
            </a:endParaRPr>
          </a:p>
        </p:txBody>
      </p:sp>
      <p:sp>
        <p:nvSpPr>
          <p:cNvPr id="107" name="TextBox 95">
            <a:extLst>
              <a:ext uri="{FF2B5EF4-FFF2-40B4-BE49-F238E27FC236}">
                <a16:creationId xmlns:a16="http://schemas.microsoft.com/office/drawing/2014/main" id="{DC744F0B-CC0E-439E-9C68-64C2ABC5AC2E}"/>
              </a:ext>
            </a:extLst>
          </p:cNvPr>
          <p:cNvSpPr txBox="1"/>
          <p:nvPr/>
        </p:nvSpPr>
        <p:spPr>
          <a:xfrm>
            <a:off x="1486211" y="2914800"/>
            <a:ext cx="2037959" cy="173178"/>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Metadata </a:t>
            </a:r>
            <a:r>
              <a:rPr lang="en-US" altLang="zh-CN" sz="900">
                <a:solidFill>
                  <a:prstClr val="black"/>
                </a:solidFill>
                <a:latin typeface="Arial" panose="020B0604020202020204" pitchFamily="34" charset="0"/>
                <a:ea typeface="微软雅黑"/>
                <a:cs typeface="Arial" panose="020B0604020202020204" pitchFamily="34" charset="0"/>
              </a:rPr>
              <a:t>&amp;</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data</a:t>
            </a:r>
            <a:r>
              <a:rPr lang="zh-CN" altLang="en-US" sz="900">
                <a:solidFill>
                  <a:prstClr val="black"/>
                </a:solidFill>
                <a:latin typeface="Arial" panose="020B0604020202020204" pitchFamily="34" charset="0"/>
                <a:ea typeface="微软雅黑"/>
                <a:cs typeface="Arial" panose="020B0604020202020204" pitchFamily="34" charset="0"/>
              </a:rPr>
              <a:t> </a:t>
            </a:r>
            <a:r>
              <a:rPr lang="en-US" altLang="zh-CN" sz="900">
                <a:solidFill>
                  <a:prstClr val="black"/>
                </a:solidFill>
                <a:latin typeface="Arial" panose="020B0604020202020204" pitchFamily="34" charset="0"/>
                <a:ea typeface="微软雅黑"/>
                <a:cs typeface="Arial" panose="020B0604020202020204" pitchFamily="34" charset="0"/>
              </a:rPr>
              <a:t>governance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14" name="Rectangle: Rounded Corners 76">
            <a:extLst>
              <a:ext uri="{FF2B5EF4-FFF2-40B4-BE49-F238E27FC236}">
                <a16:creationId xmlns:a16="http://schemas.microsoft.com/office/drawing/2014/main" id="{9ECB6864-09DA-415E-AC8C-824F082A5D35}"/>
              </a:ext>
            </a:extLst>
          </p:cNvPr>
          <p:cNvSpPr/>
          <p:nvPr/>
        </p:nvSpPr>
        <p:spPr>
          <a:xfrm>
            <a:off x="339529" y="2066170"/>
            <a:ext cx="929039" cy="288032"/>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Governance</a:t>
            </a:r>
            <a:endParaRPr sz="1000">
              <a:solidFill>
                <a:prstClr val="black"/>
              </a:solidFill>
              <a:latin typeface="Arial" panose="020B0604020202020204" pitchFamily="34" charset="0"/>
              <a:cs typeface="Arial" panose="020B0604020202020204" pitchFamily="34" charset="0"/>
            </a:endParaRPr>
          </a:p>
        </p:txBody>
      </p:sp>
      <p:sp>
        <p:nvSpPr>
          <p:cNvPr id="115" name="Rectangle: Rounded Corners 89">
            <a:extLst>
              <a:ext uri="{FF2B5EF4-FFF2-40B4-BE49-F238E27FC236}">
                <a16:creationId xmlns:a16="http://schemas.microsoft.com/office/drawing/2014/main" id="{EA470AFD-718E-C44F-BA9B-BE45824CBC2D}"/>
              </a:ext>
            </a:extLst>
          </p:cNvPr>
          <p:cNvSpPr/>
          <p:nvPr/>
        </p:nvSpPr>
        <p:spPr>
          <a:xfrm>
            <a:off x="3574335" y="2924868"/>
            <a:ext cx="2490918" cy="1391741"/>
          </a:xfrm>
          <a:prstGeom prst="roundRect">
            <a:avLst>
              <a:gd name="adj" fmla="val 7079"/>
            </a:avLst>
          </a:prstGeom>
          <a:solidFill>
            <a:sysClr val="window" lastClr="FFFFFF">
              <a:lumMod val="95000"/>
            </a:sysClr>
          </a:solidFill>
          <a:ln w="25400" cap="flat" cmpd="sng" algn="ctr">
            <a:solidFill>
              <a:sysClr val="window" lastClr="FFFFFF">
                <a:lumMod val="75000"/>
              </a:sysClr>
            </a:solidFill>
            <a:prstDash val="sysDash"/>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16" name="TextBox 95">
            <a:extLst>
              <a:ext uri="{FF2B5EF4-FFF2-40B4-BE49-F238E27FC236}">
                <a16:creationId xmlns:a16="http://schemas.microsoft.com/office/drawing/2014/main" id="{C0EA344D-4D2E-F948-B77E-285AE1C40C93}"/>
              </a:ext>
            </a:extLst>
          </p:cNvPr>
          <p:cNvSpPr txBox="1"/>
          <p:nvPr/>
        </p:nvSpPr>
        <p:spPr>
          <a:xfrm>
            <a:off x="3701020" y="2956676"/>
            <a:ext cx="2357009" cy="208309"/>
          </a:xfrm>
          <a:prstGeom prst="rect">
            <a:avLst/>
          </a:prstGeom>
          <a:noFill/>
        </p:spPr>
        <p:txBody>
          <a:bodyPr wrap="square" rtlCol="0">
            <a:noAutofit/>
          </a:bodyPr>
          <a:lstStyle/>
          <a:p>
            <a:pPr algn="ctr" fontAlgn="ctr"/>
            <a:r>
              <a:rPr lang="en-US" sz="900">
                <a:solidFill>
                  <a:prstClr val="black"/>
                </a:solidFill>
                <a:latin typeface="Arial" panose="020B0604020202020204" pitchFamily="34" charset="0"/>
                <a:ea typeface="微软雅黑"/>
                <a:cs typeface="Arial" panose="020B0604020202020204" pitchFamily="34" charset="0"/>
              </a:rPr>
              <a:t>Monitoring, Auditing &amp; Reporting</a:t>
            </a:r>
          </a:p>
        </p:txBody>
      </p:sp>
      <p:sp>
        <p:nvSpPr>
          <p:cNvPr id="124" name="Rectangle: Rounded Corners 76">
            <a:extLst>
              <a:ext uri="{FF2B5EF4-FFF2-40B4-BE49-F238E27FC236}">
                <a16:creationId xmlns:a16="http://schemas.microsoft.com/office/drawing/2014/main" id="{304EC18A-5178-564E-9081-B6475D76CC9A}"/>
              </a:ext>
            </a:extLst>
          </p:cNvPr>
          <p:cNvSpPr/>
          <p:nvPr/>
        </p:nvSpPr>
        <p:spPr>
          <a:xfrm>
            <a:off x="332291" y="3766153"/>
            <a:ext cx="929040"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Risk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Assessment</a:t>
            </a:r>
            <a:endParaRPr sz="1000">
              <a:solidFill>
                <a:prstClr val="black"/>
              </a:solidFill>
              <a:latin typeface="Arial" panose="020B0604020202020204" pitchFamily="34" charset="0"/>
              <a:cs typeface="Arial" panose="020B0604020202020204" pitchFamily="34" charset="0"/>
            </a:endParaRPr>
          </a:p>
        </p:txBody>
      </p:sp>
      <p:sp>
        <p:nvSpPr>
          <p:cNvPr id="125" name="Rectangle: Rounded Corners 76">
            <a:extLst>
              <a:ext uri="{FF2B5EF4-FFF2-40B4-BE49-F238E27FC236}">
                <a16:creationId xmlns:a16="http://schemas.microsoft.com/office/drawing/2014/main" id="{ABF7B17D-9951-5744-92ED-2AB9453401EB}"/>
              </a:ext>
            </a:extLst>
          </p:cNvPr>
          <p:cNvSpPr/>
          <p:nvPr/>
        </p:nvSpPr>
        <p:spPr>
          <a:xfrm>
            <a:off x="308319" y="2835827"/>
            <a:ext cx="982173"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Compliance </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Management</a:t>
            </a:r>
            <a:endParaRPr sz="1000">
              <a:solidFill>
                <a:prstClr val="black"/>
              </a:solidFill>
              <a:latin typeface="Arial" panose="020B0604020202020204" pitchFamily="34" charset="0"/>
              <a:cs typeface="Arial" panose="020B0604020202020204" pitchFamily="34" charset="0"/>
            </a:endParaRPr>
          </a:p>
        </p:txBody>
      </p:sp>
      <p:sp>
        <p:nvSpPr>
          <p:cNvPr id="137" name="Rectangle: Rounded Corners 94">
            <a:extLst>
              <a:ext uri="{FF2B5EF4-FFF2-40B4-BE49-F238E27FC236}">
                <a16:creationId xmlns:a16="http://schemas.microsoft.com/office/drawing/2014/main" id="{3E53307D-158F-B843-96A5-C72CC4BE4D1E}"/>
              </a:ext>
            </a:extLst>
          </p:cNvPr>
          <p:cNvSpPr/>
          <p:nvPr/>
        </p:nvSpPr>
        <p:spPr>
          <a:xfrm>
            <a:off x="9042815" y="3898566"/>
            <a:ext cx="579017" cy="21020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SED</a:t>
            </a:r>
          </a:p>
        </p:txBody>
      </p:sp>
      <p:sp>
        <p:nvSpPr>
          <p:cNvPr id="140" name="Rectangle: Rounded Corners 55">
            <a:extLst>
              <a:ext uri="{FF2B5EF4-FFF2-40B4-BE49-F238E27FC236}">
                <a16:creationId xmlns:a16="http://schemas.microsoft.com/office/drawing/2014/main" id="{06A2620C-F3FE-2547-83A3-48977DE6B264}"/>
              </a:ext>
            </a:extLst>
          </p:cNvPr>
          <p:cNvSpPr/>
          <p:nvPr/>
        </p:nvSpPr>
        <p:spPr>
          <a:xfrm>
            <a:off x="7252867" y="5158466"/>
            <a:ext cx="3154442" cy="102558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fontAlgn="ctr"/>
            <a:endParaRPr lang="en-US" sz="1200">
              <a:latin typeface="Arial"/>
              <a:ea typeface="微软雅黑"/>
              <a:cs typeface="Arial"/>
            </a:endParaRPr>
          </a:p>
        </p:txBody>
      </p:sp>
      <p:sp>
        <p:nvSpPr>
          <p:cNvPr id="141" name="Rectangle: Rounded Corners 57">
            <a:extLst>
              <a:ext uri="{FF2B5EF4-FFF2-40B4-BE49-F238E27FC236}">
                <a16:creationId xmlns:a16="http://schemas.microsoft.com/office/drawing/2014/main" id="{69160953-4D39-E14F-B870-9C48BA0EB516}"/>
              </a:ext>
            </a:extLst>
          </p:cNvPr>
          <p:cNvSpPr/>
          <p:nvPr/>
        </p:nvSpPr>
        <p:spPr>
          <a:xfrm>
            <a:off x="7351631" y="5816676"/>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AWS</a:t>
            </a:r>
            <a:endParaRPr sz="1200">
              <a:solidFill>
                <a:prstClr val="black"/>
              </a:solidFill>
              <a:latin typeface="Arial" panose="020B0604020202020204" pitchFamily="34" charset="0"/>
              <a:cs typeface="Arial" panose="020B0604020202020204" pitchFamily="34" charset="0"/>
            </a:endParaRPr>
          </a:p>
        </p:txBody>
      </p:sp>
      <p:sp>
        <p:nvSpPr>
          <p:cNvPr id="142" name="TextBox 65">
            <a:extLst>
              <a:ext uri="{FF2B5EF4-FFF2-40B4-BE49-F238E27FC236}">
                <a16:creationId xmlns:a16="http://schemas.microsoft.com/office/drawing/2014/main" id="{E3456DA6-6BFF-B24C-9F21-DB1D73E9365F}"/>
              </a:ext>
            </a:extLst>
          </p:cNvPr>
          <p:cNvSpPr txBox="1"/>
          <p:nvPr/>
        </p:nvSpPr>
        <p:spPr>
          <a:xfrm>
            <a:off x="7345889" y="5243906"/>
            <a:ext cx="1701537" cy="171140"/>
          </a:xfrm>
          <a:prstGeom prst="rect">
            <a:avLst/>
          </a:prstGeom>
          <a:noFill/>
        </p:spPr>
        <p:txBody>
          <a:bodyPr wrap="square" rtlCol="0" anchor="t">
            <a:noAutofit/>
          </a:bodyPr>
          <a:lstStyle/>
          <a:p>
            <a:pPr fontAlgn="ctr"/>
            <a:r>
              <a:rPr lang="en-US" sz="900">
                <a:latin typeface="Arial"/>
                <a:cs typeface="Arial"/>
              </a:rPr>
              <a:t>Public Cloud Data Services</a:t>
            </a:r>
            <a:endParaRPr lang="en-US" sz="900">
              <a:latin typeface="Arial"/>
              <a:ea typeface="微软雅黑"/>
              <a:cs typeface="Arial"/>
            </a:endParaRPr>
          </a:p>
        </p:txBody>
      </p:sp>
      <p:sp>
        <p:nvSpPr>
          <p:cNvPr id="143" name="Rectangle: Rounded Corners 57">
            <a:extLst>
              <a:ext uri="{FF2B5EF4-FFF2-40B4-BE49-F238E27FC236}">
                <a16:creationId xmlns:a16="http://schemas.microsoft.com/office/drawing/2014/main" id="{8D1F661E-8850-4F41-8E6C-A5A8F0DC464A}"/>
              </a:ext>
            </a:extLst>
          </p:cNvPr>
          <p:cNvSpPr/>
          <p:nvPr/>
        </p:nvSpPr>
        <p:spPr>
          <a:xfrm>
            <a:off x="8321616" y="5815685"/>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Azure</a:t>
            </a:r>
            <a:endParaRPr sz="1200">
              <a:solidFill>
                <a:prstClr val="black"/>
              </a:solidFill>
              <a:latin typeface="Arial" panose="020B0604020202020204" pitchFamily="34" charset="0"/>
              <a:cs typeface="Arial" panose="020B0604020202020204" pitchFamily="34" charset="0"/>
            </a:endParaRPr>
          </a:p>
        </p:txBody>
      </p:sp>
      <p:sp>
        <p:nvSpPr>
          <p:cNvPr id="144" name="Rectangle: Rounded Corners 57">
            <a:extLst>
              <a:ext uri="{FF2B5EF4-FFF2-40B4-BE49-F238E27FC236}">
                <a16:creationId xmlns:a16="http://schemas.microsoft.com/office/drawing/2014/main" id="{3CA32A40-FF0F-0C4C-B108-0660FED49007}"/>
              </a:ext>
            </a:extLst>
          </p:cNvPr>
          <p:cNvSpPr/>
          <p:nvPr/>
        </p:nvSpPr>
        <p:spPr>
          <a:xfrm>
            <a:off x="9354390" y="5815684"/>
            <a:ext cx="909302" cy="222063"/>
          </a:xfrm>
          <a:prstGeom prst="roundRect">
            <a:avLst>
              <a:gd name="adj" fmla="val 19620"/>
            </a:avLst>
          </a:prstGeom>
          <a:solidFill>
            <a:schemeClr val="accent5">
              <a:lumMod val="40000"/>
              <a:lumOff val="6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a:solidFill>
                  <a:prstClr val="black"/>
                </a:solidFill>
                <a:latin typeface="Arial" panose="020B0604020202020204" pitchFamily="34" charset="0"/>
                <a:cs typeface="Arial" panose="020B0604020202020204" pitchFamily="34" charset="0"/>
              </a:rPr>
              <a:t>Huawei</a:t>
            </a:r>
            <a:endParaRPr sz="1200">
              <a:solidFill>
                <a:prstClr val="black"/>
              </a:solidFill>
              <a:latin typeface="Arial" panose="020B0604020202020204" pitchFamily="34" charset="0"/>
              <a:cs typeface="Arial" panose="020B0604020202020204" pitchFamily="34" charset="0"/>
            </a:endParaRPr>
          </a:p>
        </p:txBody>
      </p:sp>
      <p:sp>
        <p:nvSpPr>
          <p:cNvPr id="147" name="Rectangle: Rounded Corners 66">
            <a:extLst>
              <a:ext uri="{FF2B5EF4-FFF2-40B4-BE49-F238E27FC236}">
                <a16:creationId xmlns:a16="http://schemas.microsoft.com/office/drawing/2014/main" id="{DCF2F4B3-60CE-824D-A260-4554EDCEFE47}"/>
              </a:ext>
            </a:extLst>
          </p:cNvPr>
          <p:cNvSpPr/>
          <p:nvPr/>
        </p:nvSpPr>
        <p:spPr>
          <a:xfrm>
            <a:off x="10896704" y="1104511"/>
            <a:ext cx="1113705" cy="5091894"/>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algn="ctr" fontAlgn="ctr">
              <a:defRPr/>
            </a:pPr>
            <a:r>
              <a:rPr lang="en-US" sz="1200" kern="0">
                <a:solidFill>
                  <a:schemeClr val="bg1"/>
                </a:solidFill>
                <a:latin typeface="Arial" panose="020B0604020202020204" pitchFamily="34" charset="0"/>
                <a:ea typeface="微软雅黑"/>
                <a:cs typeface="Arial" panose="020B0604020202020204" pitchFamily="34" charset="0"/>
              </a:rPr>
              <a:t>Reporting and Impact Analysis</a:t>
            </a:r>
          </a:p>
        </p:txBody>
      </p:sp>
      <p:sp>
        <p:nvSpPr>
          <p:cNvPr id="148" name="TextBox 68">
            <a:extLst>
              <a:ext uri="{FF2B5EF4-FFF2-40B4-BE49-F238E27FC236}">
                <a16:creationId xmlns:a16="http://schemas.microsoft.com/office/drawing/2014/main" id="{5BDDB1D2-32AB-304D-9C93-174A635B4F3A}"/>
              </a:ext>
            </a:extLst>
          </p:cNvPr>
          <p:cNvSpPr txBox="1"/>
          <p:nvPr/>
        </p:nvSpPr>
        <p:spPr>
          <a:xfrm>
            <a:off x="10952693" y="1120402"/>
            <a:ext cx="1006868" cy="486958"/>
          </a:xfrm>
          <a:prstGeom prst="rect">
            <a:avLst/>
          </a:prstGeom>
          <a:noFill/>
        </p:spPr>
        <p:txBody>
          <a:bodyPr wrap="square" rtlCol="0">
            <a:noAutofit/>
          </a:bodyPr>
          <a:lstStyle/>
          <a:p>
            <a:pPr fontAlgn="ctr"/>
            <a:r>
              <a:rPr lang="en-US" sz="900">
                <a:solidFill>
                  <a:prstClr val="black"/>
                </a:solidFill>
                <a:latin typeface="Arial" panose="020B0604020202020204" pitchFamily="34" charset="0"/>
                <a:cs typeface="Arial" panose="020B0604020202020204" pitchFamily="34" charset="0"/>
              </a:rPr>
              <a:t>Enterprise GDPR</a:t>
            </a:r>
          </a:p>
          <a:p>
            <a:pPr fontAlgn="ctr"/>
            <a:r>
              <a:rPr lang="en-US" sz="900">
                <a:solidFill>
                  <a:prstClr val="black"/>
                </a:solidFill>
                <a:latin typeface="Arial" panose="020B0604020202020204" pitchFamily="34" charset="0"/>
                <a:cs typeface="Arial" panose="020B0604020202020204" pitchFamily="34" charset="0"/>
              </a:rPr>
              <a:t>Lifecycle</a:t>
            </a:r>
            <a:endParaRPr lang="en-US" sz="900">
              <a:solidFill>
                <a:prstClr val="black"/>
              </a:solidFill>
              <a:latin typeface="Arial" panose="020B0604020202020204" pitchFamily="34" charset="0"/>
              <a:ea typeface="微软雅黑"/>
              <a:cs typeface="Arial" panose="020B0604020202020204" pitchFamily="34" charset="0"/>
            </a:endParaRPr>
          </a:p>
        </p:txBody>
      </p:sp>
      <p:sp>
        <p:nvSpPr>
          <p:cNvPr id="149" name="Rectangle: Rounded Corners 76">
            <a:extLst>
              <a:ext uri="{FF2B5EF4-FFF2-40B4-BE49-F238E27FC236}">
                <a16:creationId xmlns:a16="http://schemas.microsoft.com/office/drawing/2014/main" id="{5C12F70D-7DF3-F048-9CF1-40F17475B978}"/>
              </a:ext>
            </a:extLst>
          </p:cNvPr>
          <p:cNvSpPr/>
          <p:nvPr/>
        </p:nvSpPr>
        <p:spPr>
          <a:xfrm>
            <a:off x="11021733" y="4685861"/>
            <a:ext cx="929040" cy="53586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latin typeface="Arial"/>
                <a:cs typeface="Arial"/>
              </a:rPr>
              <a:t>Operate &amp; Monitor</a:t>
            </a:r>
          </a:p>
        </p:txBody>
      </p:sp>
      <p:sp>
        <p:nvSpPr>
          <p:cNvPr id="151" name="Rectangle: Rounded Corners 76">
            <a:extLst>
              <a:ext uri="{FF2B5EF4-FFF2-40B4-BE49-F238E27FC236}">
                <a16:creationId xmlns:a16="http://schemas.microsoft.com/office/drawing/2014/main" id="{D06AD008-B7F3-E141-B91C-9030B0985264}"/>
              </a:ext>
            </a:extLst>
          </p:cNvPr>
          <p:cNvSpPr/>
          <p:nvPr/>
        </p:nvSpPr>
        <p:spPr>
          <a:xfrm>
            <a:off x="11006778" y="3773021"/>
            <a:ext cx="929040"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Transform &amp; Deploy</a:t>
            </a:r>
          </a:p>
        </p:txBody>
      </p:sp>
      <p:sp>
        <p:nvSpPr>
          <p:cNvPr id="152" name="Rectangle: Rounded Corners 76">
            <a:extLst>
              <a:ext uri="{FF2B5EF4-FFF2-40B4-BE49-F238E27FC236}">
                <a16:creationId xmlns:a16="http://schemas.microsoft.com/office/drawing/2014/main" id="{04008403-E280-BE4C-82EB-10990BE6C070}"/>
              </a:ext>
            </a:extLst>
          </p:cNvPr>
          <p:cNvSpPr/>
          <p:nvPr/>
        </p:nvSpPr>
        <p:spPr>
          <a:xfrm>
            <a:off x="10979976" y="2814113"/>
            <a:ext cx="988822" cy="47314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Governance &amp; Design</a:t>
            </a:r>
          </a:p>
        </p:txBody>
      </p:sp>
      <p:sp>
        <p:nvSpPr>
          <p:cNvPr id="155" name="Rectangle: Rounded Corners 76">
            <a:extLst>
              <a:ext uri="{FF2B5EF4-FFF2-40B4-BE49-F238E27FC236}">
                <a16:creationId xmlns:a16="http://schemas.microsoft.com/office/drawing/2014/main" id="{E7DBC666-F360-5E40-831D-5BFE1338725B}"/>
              </a:ext>
            </a:extLst>
          </p:cNvPr>
          <p:cNvSpPr/>
          <p:nvPr/>
        </p:nvSpPr>
        <p:spPr>
          <a:xfrm>
            <a:off x="10984369" y="1902172"/>
            <a:ext cx="982173" cy="461295"/>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cs typeface="Arial" panose="020B0604020202020204" pitchFamily="34" charset="0"/>
              </a:rPr>
              <a:t>Assessment</a:t>
            </a:r>
          </a:p>
        </p:txBody>
      </p:sp>
      <p:sp>
        <p:nvSpPr>
          <p:cNvPr id="156" name="Rectangle: Rounded Corners 69">
            <a:extLst>
              <a:ext uri="{FF2B5EF4-FFF2-40B4-BE49-F238E27FC236}">
                <a16:creationId xmlns:a16="http://schemas.microsoft.com/office/drawing/2014/main" id="{0B4675EB-39DB-E84A-A1C6-777253D6103C}"/>
              </a:ext>
            </a:extLst>
          </p:cNvPr>
          <p:cNvSpPr/>
          <p:nvPr/>
        </p:nvSpPr>
        <p:spPr>
          <a:xfrm>
            <a:off x="1530253" y="1104511"/>
            <a:ext cx="9182653" cy="1493912"/>
          </a:xfrm>
          <a:prstGeom prst="roundRect">
            <a:avLst>
              <a:gd name="adj" fmla="val 10392"/>
            </a:avLst>
          </a:prstGeom>
          <a:solidFill>
            <a:sysClr val="window" lastClr="FFFFFF"/>
          </a:solidFill>
          <a:ln w="28575" cap="flat" cmpd="sng" algn="ctr">
            <a:solidFill>
              <a:sysClr val="window" lastClr="FFFFFF">
                <a:lumMod val="65000"/>
              </a:sysClr>
            </a:solid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endParaRPr>
          </a:p>
        </p:txBody>
      </p:sp>
      <p:sp>
        <p:nvSpPr>
          <p:cNvPr id="157" name="TextBox 65">
            <a:extLst>
              <a:ext uri="{FF2B5EF4-FFF2-40B4-BE49-F238E27FC236}">
                <a16:creationId xmlns:a16="http://schemas.microsoft.com/office/drawing/2014/main" id="{769DA17D-86B0-B643-8E29-2F80DB145D0F}"/>
              </a:ext>
            </a:extLst>
          </p:cNvPr>
          <p:cNvSpPr txBox="1"/>
          <p:nvPr/>
        </p:nvSpPr>
        <p:spPr>
          <a:xfrm>
            <a:off x="1603001" y="1191274"/>
            <a:ext cx="1833030" cy="230832"/>
          </a:xfrm>
          <a:prstGeom prst="rect">
            <a:avLst/>
          </a:prstGeom>
          <a:noFill/>
        </p:spPr>
        <p:txBody>
          <a:bodyPr wrap="square" rtlCol="0">
            <a:noAutofit/>
          </a:bodyPr>
          <a:lstStyle/>
          <a:p>
            <a:pPr fontAlgn="ctr"/>
            <a:r>
              <a:rPr lang="en-US" sz="900">
                <a:solidFill>
                  <a:prstClr val="black"/>
                </a:solidFill>
                <a:latin typeface="Arial" panose="020B0604020202020204" pitchFamily="34" charset="0"/>
                <a:ea typeface="微软雅黑"/>
                <a:cs typeface="Arial" panose="020B0604020202020204" pitchFamily="34" charset="0"/>
              </a:rPr>
              <a:t>Core Bank  Business Transaction System</a:t>
            </a:r>
          </a:p>
        </p:txBody>
      </p:sp>
      <p:sp>
        <p:nvSpPr>
          <p:cNvPr id="158" name="Rectangle: Rounded Corners 76">
            <a:extLst>
              <a:ext uri="{FF2B5EF4-FFF2-40B4-BE49-F238E27FC236}">
                <a16:creationId xmlns:a16="http://schemas.microsoft.com/office/drawing/2014/main" id="{CD5FC45C-2D06-184B-B9B1-20643E465B91}"/>
              </a:ext>
            </a:extLst>
          </p:cNvPr>
          <p:cNvSpPr/>
          <p:nvPr/>
        </p:nvSpPr>
        <p:spPr>
          <a:xfrm>
            <a:off x="3581991" y="1408141"/>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Core Database</a:t>
            </a:r>
            <a:endParaRPr sz="1000">
              <a:solidFill>
                <a:prstClr val="black"/>
              </a:solidFill>
              <a:latin typeface="Arial" panose="020B0604020202020204" pitchFamily="34" charset="0"/>
              <a:cs typeface="Arial" panose="020B0604020202020204" pitchFamily="34" charset="0"/>
            </a:endParaRPr>
          </a:p>
        </p:txBody>
      </p:sp>
      <p:sp>
        <p:nvSpPr>
          <p:cNvPr id="159" name="Rectangle: Rounded Corners 76">
            <a:extLst>
              <a:ext uri="{FF2B5EF4-FFF2-40B4-BE49-F238E27FC236}">
                <a16:creationId xmlns:a16="http://schemas.microsoft.com/office/drawing/2014/main" id="{4577FC4D-51E2-C240-9AFC-46BB25837528}"/>
              </a:ext>
            </a:extLst>
          </p:cNvPr>
          <p:cNvSpPr/>
          <p:nvPr/>
        </p:nvSpPr>
        <p:spPr>
          <a:xfrm>
            <a:off x="4693695" y="1408141"/>
            <a:ext cx="1371557"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Core Unstructured Data</a:t>
            </a:r>
          </a:p>
        </p:txBody>
      </p:sp>
      <p:sp>
        <p:nvSpPr>
          <p:cNvPr id="160" name="Rectangle: Rounded Corners 76">
            <a:extLst>
              <a:ext uri="{FF2B5EF4-FFF2-40B4-BE49-F238E27FC236}">
                <a16:creationId xmlns:a16="http://schemas.microsoft.com/office/drawing/2014/main" id="{2B2AD40F-F655-0F4A-86E4-9F934BE58D6C}"/>
              </a:ext>
            </a:extLst>
          </p:cNvPr>
          <p:cNvSpPr/>
          <p:nvPr/>
        </p:nvSpPr>
        <p:spPr>
          <a:xfrm>
            <a:off x="1620847" y="1856634"/>
            <a:ext cx="940360" cy="473338"/>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Online Transaction System</a:t>
            </a:r>
          </a:p>
        </p:txBody>
      </p:sp>
      <p:sp>
        <p:nvSpPr>
          <p:cNvPr id="161" name="Rectangle: Rounded Corners 76">
            <a:extLst>
              <a:ext uri="{FF2B5EF4-FFF2-40B4-BE49-F238E27FC236}">
                <a16:creationId xmlns:a16="http://schemas.microsoft.com/office/drawing/2014/main" id="{F1B40E08-3F65-E54E-938A-B4A07F74DB7C}"/>
              </a:ext>
            </a:extLst>
          </p:cNvPr>
          <p:cNvSpPr/>
          <p:nvPr/>
        </p:nvSpPr>
        <p:spPr>
          <a:xfrm>
            <a:off x="2657556" y="1856783"/>
            <a:ext cx="940360"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Batch Transaction System</a:t>
            </a:r>
          </a:p>
        </p:txBody>
      </p:sp>
      <p:sp>
        <p:nvSpPr>
          <p:cNvPr id="162" name="Rectangle: Rounded Corners 76">
            <a:extLst>
              <a:ext uri="{FF2B5EF4-FFF2-40B4-BE49-F238E27FC236}">
                <a16:creationId xmlns:a16="http://schemas.microsoft.com/office/drawing/2014/main" id="{00A9A9E8-021E-214C-AA36-5FACF7BF3C42}"/>
              </a:ext>
            </a:extLst>
          </p:cNvPr>
          <p:cNvSpPr/>
          <p:nvPr/>
        </p:nvSpPr>
        <p:spPr>
          <a:xfrm>
            <a:off x="3730561" y="1861297"/>
            <a:ext cx="826133"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CIF</a:t>
            </a:r>
          </a:p>
        </p:txBody>
      </p:sp>
      <p:sp>
        <p:nvSpPr>
          <p:cNvPr id="163" name="Rectangle: Rounded Corners 76">
            <a:extLst>
              <a:ext uri="{FF2B5EF4-FFF2-40B4-BE49-F238E27FC236}">
                <a16:creationId xmlns:a16="http://schemas.microsoft.com/office/drawing/2014/main" id="{498E967D-EBF7-5C48-8D5A-8965203C844C}"/>
              </a:ext>
            </a:extLst>
          </p:cNvPr>
          <p:cNvSpPr/>
          <p:nvPr/>
        </p:nvSpPr>
        <p:spPr>
          <a:xfrm>
            <a:off x="4714419" y="1868514"/>
            <a:ext cx="876648"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Accounting System</a:t>
            </a:r>
          </a:p>
        </p:txBody>
      </p:sp>
      <p:sp>
        <p:nvSpPr>
          <p:cNvPr id="165" name="Rectangle: Rounded Corners 76">
            <a:extLst>
              <a:ext uri="{FF2B5EF4-FFF2-40B4-BE49-F238E27FC236}">
                <a16:creationId xmlns:a16="http://schemas.microsoft.com/office/drawing/2014/main" id="{E938BA7A-0287-D046-93B1-F1DA3BFAA91B}"/>
              </a:ext>
            </a:extLst>
          </p:cNvPr>
          <p:cNvSpPr/>
          <p:nvPr/>
        </p:nvSpPr>
        <p:spPr>
          <a:xfrm>
            <a:off x="5762689" y="1884130"/>
            <a:ext cx="907969"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Data Warehouse</a:t>
            </a:r>
          </a:p>
        </p:txBody>
      </p:sp>
      <p:sp>
        <p:nvSpPr>
          <p:cNvPr id="166" name="Rectangle: Rounded Corners 76">
            <a:extLst>
              <a:ext uri="{FF2B5EF4-FFF2-40B4-BE49-F238E27FC236}">
                <a16:creationId xmlns:a16="http://schemas.microsoft.com/office/drawing/2014/main" id="{D95835D8-10AF-4E43-A90A-1BF10F5C40B3}"/>
              </a:ext>
            </a:extLst>
          </p:cNvPr>
          <p:cNvSpPr/>
          <p:nvPr/>
        </p:nvSpPr>
        <p:spPr>
          <a:xfrm>
            <a:off x="7709054" y="1862241"/>
            <a:ext cx="999372"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Video Surveillance</a:t>
            </a:r>
          </a:p>
        </p:txBody>
      </p:sp>
      <p:sp>
        <p:nvSpPr>
          <p:cNvPr id="167" name="Rectangle: Rounded Corners 76">
            <a:extLst>
              <a:ext uri="{FF2B5EF4-FFF2-40B4-BE49-F238E27FC236}">
                <a16:creationId xmlns:a16="http://schemas.microsoft.com/office/drawing/2014/main" id="{8375DFC7-EF8D-BA4E-A154-13654B29C420}"/>
              </a:ext>
            </a:extLst>
          </p:cNvPr>
          <p:cNvSpPr/>
          <p:nvPr/>
        </p:nvSpPr>
        <p:spPr>
          <a:xfrm>
            <a:off x="6784343" y="1855287"/>
            <a:ext cx="826133" cy="462124"/>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Big Data Platform</a:t>
            </a:r>
          </a:p>
        </p:txBody>
      </p:sp>
      <p:sp>
        <p:nvSpPr>
          <p:cNvPr id="168" name="Rectangle: Rounded Corners 76">
            <a:extLst>
              <a:ext uri="{FF2B5EF4-FFF2-40B4-BE49-F238E27FC236}">
                <a16:creationId xmlns:a16="http://schemas.microsoft.com/office/drawing/2014/main" id="{439EDE40-3740-BC4F-940D-BE537024E866}"/>
              </a:ext>
            </a:extLst>
          </p:cNvPr>
          <p:cNvSpPr/>
          <p:nvPr/>
        </p:nvSpPr>
        <p:spPr>
          <a:xfrm>
            <a:off x="8842543" y="1868072"/>
            <a:ext cx="826133" cy="426907"/>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Test &amp; Dev</a:t>
            </a:r>
          </a:p>
        </p:txBody>
      </p:sp>
      <p:sp>
        <p:nvSpPr>
          <p:cNvPr id="169" name="Rectangle: Rounded Corners 76">
            <a:extLst>
              <a:ext uri="{FF2B5EF4-FFF2-40B4-BE49-F238E27FC236}">
                <a16:creationId xmlns:a16="http://schemas.microsoft.com/office/drawing/2014/main" id="{AE90AB54-12EB-7849-936E-1C5740802FD5}"/>
              </a:ext>
            </a:extLst>
          </p:cNvPr>
          <p:cNvSpPr/>
          <p:nvPr/>
        </p:nvSpPr>
        <p:spPr>
          <a:xfrm>
            <a:off x="9780715" y="1859470"/>
            <a:ext cx="853654" cy="446258"/>
          </a:xfrm>
          <a:prstGeom prst="roundRect">
            <a:avLst>
              <a:gd name="adj" fmla="val 19620"/>
            </a:avLst>
          </a:prstGeom>
          <a:solidFill>
            <a:schemeClr val="accent1">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VDI</a:t>
            </a:r>
          </a:p>
        </p:txBody>
      </p:sp>
      <p:sp>
        <p:nvSpPr>
          <p:cNvPr id="171" name="Rounded Rectangle 85">
            <a:extLst>
              <a:ext uri="{FF2B5EF4-FFF2-40B4-BE49-F238E27FC236}">
                <a16:creationId xmlns:a16="http://schemas.microsoft.com/office/drawing/2014/main" id="{4920D727-2432-E24F-BE0E-37D9D1450588}"/>
              </a:ext>
            </a:extLst>
          </p:cNvPr>
          <p:cNvSpPr/>
          <p:nvPr/>
        </p:nvSpPr>
        <p:spPr>
          <a:xfrm>
            <a:off x="2808420" y="1244347"/>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65">
            <a:extLst>
              <a:ext uri="{FF2B5EF4-FFF2-40B4-BE49-F238E27FC236}">
                <a16:creationId xmlns:a16="http://schemas.microsoft.com/office/drawing/2014/main" id="{67C8BD10-F78E-4443-ACCF-7B5F26D05B08}"/>
              </a:ext>
            </a:extLst>
          </p:cNvPr>
          <p:cNvSpPr txBox="1"/>
          <p:nvPr/>
        </p:nvSpPr>
        <p:spPr>
          <a:xfrm>
            <a:off x="2817433" y="1342284"/>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Production Data</a:t>
            </a:r>
          </a:p>
        </p:txBody>
      </p:sp>
      <p:sp>
        <p:nvSpPr>
          <p:cNvPr id="174" name="Rounded Rectangle 85">
            <a:extLst>
              <a:ext uri="{FF2B5EF4-FFF2-40B4-BE49-F238E27FC236}">
                <a16:creationId xmlns:a16="http://schemas.microsoft.com/office/drawing/2014/main" id="{FA8B70C3-1208-334D-B867-315852211119}"/>
              </a:ext>
            </a:extLst>
          </p:cNvPr>
          <p:cNvSpPr/>
          <p:nvPr/>
        </p:nvSpPr>
        <p:spPr>
          <a:xfrm>
            <a:off x="6501120" y="1228904"/>
            <a:ext cx="3547366" cy="54348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65">
            <a:extLst>
              <a:ext uri="{FF2B5EF4-FFF2-40B4-BE49-F238E27FC236}">
                <a16:creationId xmlns:a16="http://schemas.microsoft.com/office/drawing/2014/main" id="{9D9CDDF4-2CB0-BD46-8778-E88264B482C6}"/>
              </a:ext>
            </a:extLst>
          </p:cNvPr>
          <p:cNvSpPr txBox="1"/>
          <p:nvPr/>
        </p:nvSpPr>
        <p:spPr>
          <a:xfrm>
            <a:off x="6510133" y="1326841"/>
            <a:ext cx="865812" cy="331431"/>
          </a:xfrm>
          <a:prstGeom prst="rect">
            <a:avLst/>
          </a:prstGeom>
          <a:noFill/>
        </p:spPr>
        <p:txBody>
          <a:bodyPr wrap="square" rtlCol="0">
            <a:noAutofit/>
          </a:bodyPr>
          <a:lstStyle/>
          <a:p>
            <a:pPr fontAlgn="ctr"/>
            <a:r>
              <a:rPr lang="en-US" sz="900" b="1">
                <a:solidFill>
                  <a:prstClr val="black"/>
                </a:solidFill>
                <a:latin typeface="Arial" panose="020B0604020202020204" pitchFamily="34" charset="0"/>
                <a:ea typeface="微软雅黑"/>
                <a:cs typeface="Arial" panose="020B0604020202020204" pitchFamily="34" charset="0"/>
              </a:rPr>
              <a:t>Secondary  Data</a:t>
            </a:r>
          </a:p>
        </p:txBody>
      </p:sp>
      <p:sp>
        <p:nvSpPr>
          <p:cNvPr id="176" name="Rectangle: Rounded Corners 76">
            <a:extLst>
              <a:ext uri="{FF2B5EF4-FFF2-40B4-BE49-F238E27FC236}">
                <a16:creationId xmlns:a16="http://schemas.microsoft.com/office/drawing/2014/main" id="{30557F67-892D-4A43-BD03-15EA7AA5355F}"/>
              </a:ext>
            </a:extLst>
          </p:cNvPr>
          <p:cNvSpPr/>
          <p:nvPr/>
        </p:nvSpPr>
        <p:spPr>
          <a:xfrm>
            <a:off x="7429937" y="1392020"/>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DR Data</a:t>
            </a:r>
            <a:endParaRPr sz="1000">
              <a:solidFill>
                <a:prstClr val="black"/>
              </a:solidFill>
              <a:latin typeface="Arial" panose="020B0604020202020204" pitchFamily="34" charset="0"/>
              <a:cs typeface="Arial" panose="020B0604020202020204" pitchFamily="34" charset="0"/>
            </a:endParaRPr>
          </a:p>
        </p:txBody>
      </p:sp>
      <p:sp>
        <p:nvSpPr>
          <p:cNvPr id="177" name="Rectangle: Rounded Corners 76">
            <a:extLst>
              <a:ext uri="{FF2B5EF4-FFF2-40B4-BE49-F238E27FC236}">
                <a16:creationId xmlns:a16="http://schemas.microsoft.com/office/drawing/2014/main" id="{D8E49CCF-15D7-FE46-9015-5DAEC19277A7}"/>
              </a:ext>
            </a:extLst>
          </p:cNvPr>
          <p:cNvSpPr/>
          <p:nvPr/>
        </p:nvSpPr>
        <p:spPr>
          <a:xfrm>
            <a:off x="8800075" y="1403547"/>
            <a:ext cx="929039" cy="288032"/>
          </a:xfrm>
          <a:prstGeom prst="roundRect">
            <a:avLst>
              <a:gd name="adj" fmla="val 19620"/>
            </a:avLst>
          </a:prstGeom>
          <a:solidFill>
            <a:srgbClr val="92D050"/>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Backup Archiving</a:t>
            </a:r>
            <a:endParaRPr sz="1000">
              <a:solidFill>
                <a:prstClr val="black"/>
              </a:solidFill>
              <a:latin typeface="Arial" panose="020B0604020202020204" pitchFamily="34" charset="0"/>
              <a:cs typeface="Arial" panose="020B0604020202020204" pitchFamily="34" charset="0"/>
            </a:endParaRPr>
          </a:p>
        </p:txBody>
      </p:sp>
      <p:sp>
        <p:nvSpPr>
          <p:cNvPr id="94" name="Rectangle: Rounded Corners 125">
            <a:extLst>
              <a:ext uri="{FF2B5EF4-FFF2-40B4-BE49-F238E27FC236}">
                <a16:creationId xmlns:a16="http://schemas.microsoft.com/office/drawing/2014/main" id="{37393CB0-0DA5-064A-A234-1430A9237FCF}"/>
              </a:ext>
            </a:extLst>
          </p:cNvPr>
          <p:cNvSpPr/>
          <p:nvPr/>
        </p:nvSpPr>
        <p:spPr>
          <a:xfrm>
            <a:off x="1887825" y="4003906"/>
            <a:ext cx="1068866" cy="244716"/>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Data geo location</a:t>
            </a:r>
            <a:endParaRPr sz="1000">
              <a:solidFill>
                <a:schemeClr val="bg1"/>
              </a:solidFill>
              <a:latin typeface="Arial" panose="020B0604020202020204" pitchFamily="34" charset="0"/>
              <a:cs typeface="Arial" panose="020B0604020202020204" pitchFamily="34" charset="0"/>
            </a:endParaRPr>
          </a:p>
        </p:txBody>
      </p:sp>
      <p:sp>
        <p:nvSpPr>
          <p:cNvPr id="95" name="Rectangle: Rounded Corners 125">
            <a:extLst>
              <a:ext uri="{FF2B5EF4-FFF2-40B4-BE49-F238E27FC236}">
                <a16:creationId xmlns:a16="http://schemas.microsoft.com/office/drawing/2014/main" id="{8E747775-8843-874A-99B9-269D9C07D030}"/>
              </a:ext>
            </a:extLst>
          </p:cNvPr>
          <p:cNvSpPr/>
          <p:nvPr/>
        </p:nvSpPr>
        <p:spPr>
          <a:xfrm>
            <a:off x="3712692" y="3185796"/>
            <a:ext cx="1137841" cy="171208"/>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Auditing Report</a:t>
            </a:r>
          </a:p>
        </p:txBody>
      </p:sp>
      <p:sp>
        <p:nvSpPr>
          <p:cNvPr id="96" name="Rectangle: Rounded Corners 125">
            <a:extLst>
              <a:ext uri="{FF2B5EF4-FFF2-40B4-BE49-F238E27FC236}">
                <a16:creationId xmlns:a16="http://schemas.microsoft.com/office/drawing/2014/main" id="{329AABD8-9419-BC4A-87CB-86C0A49106D0}"/>
              </a:ext>
            </a:extLst>
          </p:cNvPr>
          <p:cNvSpPr/>
          <p:nvPr/>
        </p:nvSpPr>
        <p:spPr>
          <a:xfrm>
            <a:off x="3725363" y="3426085"/>
            <a:ext cx="1137841" cy="184393"/>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Usage Report</a:t>
            </a:r>
          </a:p>
        </p:txBody>
      </p:sp>
      <p:grpSp>
        <p:nvGrpSpPr>
          <p:cNvPr id="5" name="Group 4">
            <a:extLst>
              <a:ext uri="{FF2B5EF4-FFF2-40B4-BE49-F238E27FC236}">
                <a16:creationId xmlns:a16="http://schemas.microsoft.com/office/drawing/2014/main" id="{708A562F-5214-7B4F-A57F-E244CD24E20A}"/>
              </a:ext>
            </a:extLst>
          </p:cNvPr>
          <p:cNvGrpSpPr/>
          <p:nvPr/>
        </p:nvGrpSpPr>
        <p:grpSpPr>
          <a:xfrm>
            <a:off x="6463018" y="491237"/>
            <a:ext cx="5728982" cy="272464"/>
            <a:chOff x="6463018" y="491237"/>
            <a:chExt cx="5728982" cy="272464"/>
          </a:xfrm>
        </p:grpSpPr>
        <p:sp>
          <p:nvSpPr>
            <p:cNvPr id="8" name="TextBox 56">
              <a:extLst>
                <a:ext uri="{FF2B5EF4-FFF2-40B4-BE49-F238E27FC236}">
                  <a16:creationId xmlns:a16="http://schemas.microsoft.com/office/drawing/2014/main" id="{AF3C6DFD-026F-4570-B956-308E6BED46B3}"/>
                </a:ext>
              </a:extLst>
            </p:cNvPr>
            <p:cNvSpPr txBox="1"/>
            <p:nvPr/>
          </p:nvSpPr>
          <p:spPr>
            <a:xfrm>
              <a:off x="6670657" y="515705"/>
              <a:ext cx="1117009" cy="247996"/>
            </a:xfrm>
            <a:prstGeom prst="rect">
              <a:avLst/>
            </a:prstGeom>
            <a:noFill/>
          </p:spPr>
          <p:txBody>
            <a:bodyPr wrap="square" rtlCol="0">
              <a:noAutofit/>
            </a:bodyPr>
            <a:lstStyle/>
            <a:p>
              <a:pPr fontAlgn="ctr"/>
              <a:r>
                <a:rPr lang="en-US" sz="1000">
                  <a:latin typeface="Arial" panose="020B0604020202020204" pitchFamily="34" charset="0"/>
                  <a:cs typeface="Arial" panose="020B0604020202020204" pitchFamily="34" charset="0"/>
                </a:rPr>
                <a:t>Available today</a:t>
              </a:r>
              <a:r>
                <a:rPr sz="1000">
                  <a:solidFill>
                    <a:schemeClr val="bg1"/>
                  </a:solidFill>
                  <a:latin typeface="Arial" panose="020B0604020202020204" pitchFamily="34" charset="0"/>
                  <a:cs typeface="Arial" panose="020B0604020202020204" pitchFamily="34" charset="0"/>
                </a:rPr>
                <a:t>)</a:t>
              </a:r>
              <a:endParaRPr lang="en-US" sz="1000">
                <a:solidFill>
                  <a:schemeClr val="bg1"/>
                </a:solidFill>
                <a:latin typeface="Arial" panose="020B0604020202020204" pitchFamily="34" charset="0"/>
                <a:ea typeface="微软雅黑"/>
                <a:cs typeface="Arial" panose="020B0604020202020204" pitchFamily="34" charset="0"/>
              </a:endParaRPr>
            </a:p>
          </p:txBody>
        </p:sp>
        <p:sp>
          <p:nvSpPr>
            <p:cNvPr id="10" name="Rectangle: Rounded Corners 58">
              <a:extLst>
                <a:ext uri="{FF2B5EF4-FFF2-40B4-BE49-F238E27FC236}">
                  <a16:creationId xmlns:a16="http://schemas.microsoft.com/office/drawing/2014/main" id="{60431533-AB8F-4B66-9E46-A28419FCE959}"/>
                </a:ext>
              </a:extLst>
            </p:cNvPr>
            <p:cNvSpPr/>
            <p:nvPr/>
          </p:nvSpPr>
          <p:spPr>
            <a:xfrm>
              <a:off x="6463018" y="559749"/>
              <a:ext cx="145566" cy="184201"/>
            </a:xfrm>
            <a:prstGeom prst="roundRect">
              <a:avLst>
                <a:gd name="adj" fmla="val 19620"/>
              </a:avLst>
            </a:prstGeom>
            <a:solidFill>
              <a:schemeClr val="accent6">
                <a:lumMod val="75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1" name="TextBox 61">
              <a:extLst>
                <a:ext uri="{FF2B5EF4-FFF2-40B4-BE49-F238E27FC236}">
                  <a16:creationId xmlns:a16="http://schemas.microsoft.com/office/drawing/2014/main" id="{4C42B5B2-F3A7-4674-B4F4-396E3B8B84BA}"/>
                </a:ext>
              </a:extLst>
            </p:cNvPr>
            <p:cNvSpPr txBox="1"/>
            <p:nvPr/>
          </p:nvSpPr>
          <p:spPr>
            <a:xfrm>
              <a:off x="9644509" y="505265"/>
              <a:ext cx="1485190" cy="165516"/>
            </a:xfrm>
            <a:prstGeom prst="rect">
              <a:avLst/>
            </a:prstGeom>
            <a:noFill/>
          </p:spPr>
          <p:txBody>
            <a:bodyPr wrap="square" rtlCol="0">
              <a:noAutofit/>
            </a:bodyPr>
            <a:lstStyle/>
            <a:p>
              <a:pPr fontAlgn="ctr"/>
              <a:r>
                <a:rPr lang="en-US" sz="1000">
                  <a:latin typeface="Arial" panose="020B0604020202020204" pitchFamily="34" charset="0"/>
                  <a:cs typeface="Arial" panose="020B0604020202020204" pitchFamily="34" charset="0"/>
                </a:rPr>
                <a:t>To Be Developed</a:t>
              </a:r>
              <a:endParaRPr lang="en-US" sz="1000">
                <a:solidFill>
                  <a:schemeClr val="bg1"/>
                </a:solidFill>
                <a:latin typeface="Arial" panose="020B0604020202020204" pitchFamily="34" charset="0"/>
                <a:ea typeface="微软雅黑"/>
                <a:cs typeface="Arial" panose="020B0604020202020204" pitchFamily="34" charset="0"/>
              </a:endParaRPr>
            </a:p>
          </p:txBody>
        </p:sp>
        <p:sp>
          <p:nvSpPr>
            <p:cNvPr id="12" name="Rectangle: Rounded Corners 62">
              <a:extLst>
                <a:ext uri="{FF2B5EF4-FFF2-40B4-BE49-F238E27FC236}">
                  <a16:creationId xmlns:a16="http://schemas.microsoft.com/office/drawing/2014/main" id="{DDD98041-5A12-4FAB-B6B9-E9924AE98825}"/>
                </a:ext>
              </a:extLst>
            </p:cNvPr>
            <p:cNvSpPr/>
            <p:nvPr/>
          </p:nvSpPr>
          <p:spPr>
            <a:xfrm>
              <a:off x="9449562" y="540258"/>
              <a:ext cx="170911" cy="165516"/>
            </a:xfrm>
            <a:prstGeom prst="roundRect">
              <a:avLst>
                <a:gd name="adj" fmla="val 19620"/>
              </a:avLst>
            </a:prstGeom>
            <a:solidFill>
              <a:srgbClr val="31859C"/>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3" name="TextBox 63">
              <a:extLst>
                <a:ext uri="{FF2B5EF4-FFF2-40B4-BE49-F238E27FC236}">
                  <a16:creationId xmlns:a16="http://schemas.microsoft.com/office/drawing/2014/main" id="{351DE79B-9E93-4ADB-9F33-968677A85FAA}"/>
                </a:ext>
              </a:extLst>
            </p:cNvPr>
            <p:cNvSpPr txBox="1"/>
            <p:nvPr/>
          </p:nvSpPr>
          <p:spPr>
            <a:xfrm>
              <a:off x="11399454" y="491237"/>
              <a:ext cx="792546" cy="209561"/>
            </a:xfrm>
            <a:prstGeom prst="rect">
              <a:avLst/>
            </a:prstGeom>
            <a:noFill/>
          </p:spPr>
          <p:txBody>
            <a:bodyPr wrap="square" rtlCol="0">
              <a:noAutofit/>
            </a:bodyPr>
            <a:lstStyle/>
            <a:p>
              <a:pPr fontAlgn="ctr"/>
              <a:r>
                <a:rPr lang="en-US" sz="1000">
                  <a:latin typeface="Arial" panose="020B0604020202020204" pitchFamily="34" charset="0"/>
                  <a:ea typeface="微软雅黑"/>
                  <a:cs typeface="Arial" panose="020B0604020202020204" pitchFamily="34" charset="0"/>
                </a:rPr>
                <a:t>3</a:t>
              </a:r>
              <a:r>
                <a:rPr lang="en-US" sz="1000" baseline="30000">
                  <a:latin typeface="Arial" panose="020B0604020202020204" pitchFamily="34" charset="0"/>
                  <a:ea typeface="微软雅黑"/>
                  <a:cs typeface="Arial" panose="020B0604020202020204" pitchFamily="34" charset="0"/>
                </a:rPr>
                <a:t>rd</a:t>
              </a:r>
              <a:r>
                <a:rPr lang="en-US" sz="1000">
                  <a:latin typeface="Arial" panose="020B0604020202020204" pitchFamily="34" charset="0"/>
                  <a:ea typeface="微软雅黑"/>
                  <a:cs typeface="Arial" panose="020B0604020202020204" pitchFamily="34" charset="0"/>
                </a:rPr>
                <a:t> party</a:t>
              </a:r>
            </a:p>
          </p:txBody>
        </p:sp>
        <p:sp>
          <p:nvSpPr>
            <p:cNvPr id="14" name="Rectangle: Rounded Corners 64">
              <a:extLst>
                <a:ext uri="{FF2B5EF4-FFF2-40B4-BE49-F238E27FC236}">
                  <a16:creationId xmlns:a16="http://schemas.microsoft.com/office/drawing/2014/main" id="{C4BE94E5-BE3F-437F-803D-04C95A4B4573}"/>
                </a:ext>
              </a:extLst>
            </p:cNvPr>
            <p:cNvSpPr/>
            <p:nvPr/>
          </p:nvSpPr>
          <p:spPr>
            <a:xfrm>
              <a:off x="11191814" y="535282"/>
              <a:ext cx="170911" cy="165516"/>
            </a:xfrm>
            <a:prstGeom prst="roundRect">
              <a:avLst>
                <a:gd name="adj" fmla="val 19620"/>
              </a:avLst>
            </a:prstGeom>
            <a:solidFill>
              <a:schemeClr val="accent2"/>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3" name="Rectangle: Rounded Corners 62">
              <a:extLst>
                <a:ext uri="{FF2B5EF4-FFF2-40B4-BE49-F238E27FC236}">
                  <a16:creationId xmlns:a16="http://schemas.microsoft.com/office/drawing/2014/main" id="{1D271262-FCEC-204A-85EA-2F27408A1F6C}"/>
                </a:ext>
              </a:extLst>
            </p:cNvPr>
            <p:cNvSpPr/>
            <p:nvPr/>
          </p:nvSpPr>
          <p:spPr>
            <a:xfrm>
              <a:off x="7886511" y="540257"/>
              <a:ext cx="145566" cy="184201"/>
            </a:xfrm>
            <a:prstGeom prst="roundRect">
              <a:avLst>
                <a:gd name="adj" fmla="val 19620"/>
              </a:avLst>
            </a:prstGeom>
            <a:solidFill>
              <a:schemeClr val="accent6">
                <a:lumMod val="20000"/>
                <a:lumOff val="80000"/>
              </a:schemeClr>
            </a:solidFill>
            <a:ln w="25400" cap="flat" cmpd="sng" algn="ctr">
              <a:noFill/>
              <a:prstDash val="solid"/>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endParaRPr>
            </a:p>
          </p:txBody>
        </p:sp>
        <p:sp>
          <p:nvSpPr>
            <p:cNvPr id="109" name="TextBox 63">
              <a:extLst>
                <a:ext uri="{FF2B5EF4-FFF2-40B4-BE49-F238E27FC236}">
                  <a16:creationId xmlns:a16="http://schemas.microsoft.com/office/drawing/2014/main" id="{C166C0D6-D827-FF4A-AA80-F62653413C46}"/>
                </a:ext>
              </a:extLst>
            </p:cNvPr>
            <p:cNvSpPr txBox="1"/>
            <p:nvPr/>
          </p:nvSpPr>
          <p:spPr>
            <a:xfrm>
              <a:off x="8065709" y="515265"/>
              <a:ext cx="1285009" cy="184201"/>
            </a:xfrm>
            <a:prstGeom prst="rect">
              <a:avLst/>
            </a:prstGeom>
            <a:noFill/>
          </p:spPr>
          <p:txBody>
            <a:bodyPr wrap="square" rtlCol="0">
              <a:noAutofit/>
            </a:bodyPr>
            <a:lstStyle/>
            <a:p>
              <a:pPr fontAlgn="ctr"/>
              <a:r>
                <a:rPr lang="en-US" sz="1000">
                  <a:latin typeface="Arial" panose="020B0604020202020204" pitchFamily="34" charset="0"/>
                  <a:ea typeface="微软雅黑"/>
                  <a:cs typeface="Arial" panose="020B0604020202020204" pitchFamily="34" charset="0"/>
                </a:rPr>
                <a:t>To be enhanced</a:t>
              </a:r>
            </a:p>
          </p:txBody>
        </p:sp>
      </p:grpSp>
      <p:sp>
        <p:nvSpPr>
          <p:cNvPr id="110" name="Rectangle: Rounded Corners 125">
            <a:extLst>
              <a:ext uri="{FF2B5EF4-FFF2-40B4-BE49-F238E27FC236}">
                <a16:creationId xmlns:a16="http://schemas.microsoft.com/office/drawing/2014/main" id="{97022387-1F36-644A-A0D2-A8787ACA6E50}"/>
              </a:ext>
            </a:extLst>
          </p:cNvPr>
          <p:cNvSpPr/>
          <p:nvPr/>
        </p:nvSpPr>
        <p:spPr>
          <a:xfrm>
            <a:off x="1891411" y="3584985"/>
            <a:ext cx="1118875" cy="339498"/>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Data states (readiness)</a:t>
            </a:r>
            <a:endParaRPr sz="1000">
              <a:solidFill>
                <a:schemeClr val="bg1"/>
              </a:solidFill>
              <a:latin typeface="Arial" panose="020B0604020202020204" pitchFamily="34" charset="0"/>
              <a:cs typeface="Arial" panose="020B0604020202020204" pitchFamily="34" charset="0"/>
            </a:endParaRPr>
          </a:p>
        </p:txBody>
      </p:sp>
      <p:sp>
        <p:nvSpPr>
          <p:cNvPr id="111" name="Rectangle: Rounded Corners 125">
            <a:extLst>
              <a:ext uri="{FF2B5EF4-FFF2-40B4-BE49-F238E27FC236}">
                <a16:creationId xmlns:a16="http://schemas.microsoft.com/office/drawing/2014/main" id="{FCFCE605-8A44-2E4A-A64C-EDFDC5736179}"/>
              </a:ext>
            </a:extLst>
          </p:cNvPr>
          <p:cNvSpPr/>
          <p:nvPr/>
        </p:nvSpPr>
        <p:spPr>
          <a:xfrm>
            <a:off x="1880179" y="3155862"/>
            <a:ext cx="1137161" cy="319321"/>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Metadata Indexing</a:t>
            </a:r>
          </a:p>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For query</a:t>
            </a:r>
          </a:p>
        </p:txBody>
      </p:sp>
      <p:sp>
        <p:nvSpPr>
          <p:cNvPr id="112" name="Rectangle: Rounded Corners 125">
            <a:extLst>
              <a:ext uri="{FF2B5EF4-FFF2-40B4-BE49-F238E27FC236}">
                <a16:creationId xmlns:a16="http://schemas.microsoft.com/office/drawing/2014/main" id="{EF3899F7-15A7-9C4C-8916-BA538BD028E2}"/>
              </a:ext>
            </a:extLst>
          </p:cNvPr>
          <p:cNvSpPr/>
          <p:nvPr/>
        </p:nvSpPr>
        <p:spPr>
          <a:xfrm>
            <a:off x="3722667" y="3670382"/>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Auditing</a:t>
            </a:r>
            <a:endParaRPr sz="1000">
              <a:solidFill>
                <a:schemeClr val="bg1"/>
              </a:solidFill>
              <a:latin typeface="Arial" panose="020B0604020202020204" pitchFamily="34" charset="0"/>
              <a:cs typeface="Arial" panose="020B0604020202020204" pitchFamily="34" charset="0"/>
            </a:endParaRPr>
          </a:p>
        </p:txBody>
      </p:sp>
      <p:sp>
        <p:nvSpPr>
          <p:cNvPr id="117" name="Rectangle: Rounded Corners 125">
            <a:extLst>
              <a:ext uri="{FF2B5EF4-FFF2-40B4-BE49-F238E27FC236}">
                <a16:creationId xmlns:a16="http://schemas.microsoft.com/office/drawing/2014/main" id="{3DEEA621-D144-5A4B-843F-239DF6C9BB07}"/>
              </a:ext>
            </a:extLst>
          </p:cNvPr>
          <p:cNvSpPr/>
          <p:nvPr/>
        </p:nvSpPr>
        <p:spPr>
          <a:xfrm>
            <a:off x="7498364" y="3507008"/>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err="1">
                <a:solidFill>
                  <a:schemeClr val="bg1"/>
                </a:solidFill>
                <a:latin typeface="Arial" panose="020B0604020202020204" pitchFamily="34" charset="0"/>
                <a:cs typeface="Arial" panose="020B0604020202020204" pitchFamily="34" charset="0"/>
              </a:rPr>
              <a:t>FileAutoPolicy</a:t>
            </a:r>
            <a:endParaRPr sz="1000">
              <a:solidFill>
                <a:schemeClr val="bg1"/>
              </a:solidFill>
              <a:latin typeface="Arial" panose="020B0604020202020204" pitchFamily="34" charset="0"/>
              <a:cs typeface="Arial" panose="020B0604020202020204" pitchFamily="34" charset="0"/>
            </a:endParaRPr>
          </a:p>
        </p:txBody>
      </p:sp>
      <p:sp>
        <p:nvSpPr>
          <p:cNvPr id="118" name="Rectangle: Rounded Corners 125">
            <a:extLst>
              <a:ext uri="{FF2B5EF4-FFF2-40B4-BE49-F238E27FC236}">
                <a16:creationId xmlns:a16="http://schemas.microsoft.com/office/drawing/2014/main" id="{1E434EDE-0C4F-4F47-B1BF-86F783971058}"/>
              </a:ext>
            </a:extLst>
          </p:cNvPr>
          <p:cNvSpPr/>
          <p:nvPr/>
        </p:nvSpPr>
        <p:spPr>
          <a:xfrm>
            <a:off x="7498365" y="3776802"/>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Allow Write/Update </a:t>
            </a:r>
            <a:endParaRPr sz="1000">
              <a:latin typeface="Arial" panose="020B0604020202020204" pitchFamily="34" charset="0"/>
              <a:cs typeface="Arial" panose="020B0604020202020204" pitchFamily="34" charset="0"/>
            </a:endParaRPr>
          </a:p>
        </p:txBody>
      </p:sp>
      <p:sp>
        <p:nvSpPr>
          <p:cNvPr id="121" name="Rectangle: Rounded Corners 125">
            <a:extLst>
              <a:ext uri="{FF2B5EF4-FFF2-40B4-BE49-F238E27FC236}">
                <a16:creationId xmlns:a16="http://schemas.microsoft.com/office/drawing/2014/main" id="{7E3B045F-4494-BA41-8F83-D5B819598FA1}"/>
              </a:ext>
            </a:extLst>
          </p:cNvPr>
          <p:cNvSpPr/>
          <p:nvPr/>
        </p:nvSpPr>
        <p:spPr>
          <a:xfrm>
            <a:off x="7490950" y="3996800"/>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Check Permission</a:t>
            </a:r>
            <a:endParaRPr sz="1000">
              <a:latin typeface="Arial" panose="020B0604020202020204" pitchFamily="34" charset="0"/>
              <a:cs typeface="Arial" panose="020B0604020202020204" pitchFamily="34" charset="0"/>
            </a:endParaRPr>
          </a:p>
        </p:txBody>
      </p:sp>
      <p:sp>
        <p:nvSpPr>
          <p:cNvPr id="122" name="Rectangle: Rounded Corners 125">
            <a:extLst>
              <a:ext uri="{FF2B5EF4-FFF2-40B4-BE49-F238E27FC236}">
                <a16:creationId xmlns:a16="http://schemas.microsoft.com/office/drawing/2014/main" id="{C1BFDE24-3FDF-334C-B74E-31FF4115F1BA}"/>
              </a:ext>
            </a:extLst>
          </p:cNvPr>
          <p:cNvSpPr/>
          <p:nvPr/>
        </p:nvSpPr>
        <p:spPr>
          <a:xfrm>
            <a:off x="3719815" y="4110700"/>
            <a:ext cx="1137161" cy="19562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Processing Report</a:t>
            </a:r>
            <a:endParaRPr sz="1000">
              <a:solidFill>
                <a:schemeClr val="bg1"/>
              </a:solidFill>
              <a:latin typeface="Arial" panose="020B0604020202020204" pitchFamily="34" charset="0"/>
              <a:cs typeface="Arial" panose="020B0604020202020204" pitchFamily="34" charset="0"/>
            </a:endParaRPr>
          </a:p>
        </p:txBody>
      </p:sp>
      <p:sp>
        <p:nvSpPr>
          <p:cNvPr id="91" name="Rectangle: Rounded Corners 125">
            <a:extLst>
              <a:ext uri="{FF2B5EF4-FFF2-40B4-BE49-F238E27FC236}">
                <a16:creationId xmlns:a16="http://schemas.microsoft.com/office/drawing/2014/main" id="{4149E4F7-3D16-46A0-83DE-D8EBD950B6C9}"/>
              </a:ext>
            </a:extLst>
          </p:cNvPr>
          <p:cNvSpPr/>
          <p:nvPr/>
        </p:nvSpPr>
        <p:spPr>
          <a:xfrm>
            <a:off x="8190269" y="3157333"/>
            <a:ext cx="476932" cy="264274"/>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RBAC </a:t>
            </a:r>
            <a:endParaRPr sz="1000">
              <a:latin typeface="Arial" panose="020B0604020202020204" pitchFamily="34" charset="0"/>
              <a:cs typeface="Arial" panose="020B0604020202020204" pitchFamily="34" charset="0"/>
            </a:endParaRPr>
          </a:p>
        </p:txBody>
      </p:sp>
      <p:sp>
        <p:nvSpPr>
          <p:cNvPr id="92" name="Rectangle: Rounded Corners 125">
            <a:extLst>
              <a:ext uri="{FF2B5EF4-FFF2-40B4-BE49-F238E27FC236}">
                <a16:creationId xmlns:a16="http://schemas.microsoft.com/office/drawing/2014/main" id="{9657FD52-5E86-4B09-BB6C-B09498FABDC8}"/>
              </a:ext>
            </a:extLst>
          </p:cNvPr>
          <p:cNvSpPr/>
          <p:nvPr/>
        </p:nvSpPr>
        <p:spPr>
          <a:xfrm>
            <a:off x="6276070" y="3157333"/>
            <a:ext cx="1137840" cy="361326"/>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Geo-aware replication</a:t>
            </a:r>
            <a:endParaRPr sz="1000">
              <a:latin typeface="Arial" panose="020B0604020202020204" pitchFamily="34" charset="0"/>
              <a:cs typeface="Arial" panose="020B0604020202020204" pitchFamily="34" charset="0"/>
            </a:endParaRPr>
          </a:p>
        </p:txBody>
      </p:sp>
      <p:sp>
        <p:nvSpPr>
          <p:cNvPr id="123" name="Rectangle: Rounded Corners 125">
            <a:extLst>
              <a:ext uri="{FF2B5EF4-FFF2-40B4-BE49-F238E27FC236}">
                <a16:creationId xmlns:a16="http://schemas.microsoft.com/office/drawing/2014/main" id="{547F9D7D-49C3-0547-ADCB-7FF469944D82}"/>
              </a:ext>
            </a:extLst>
          </p:cNvPr>
          <p:cNvSpPr/>
          <p:nvPr/>
        </p:nvSpPr>
        <p:spPr>
          <a:xfrm>
            <a:off x="3712692" y="3898566"/>
            <a:ext cx="1137841" cy="184393"/>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Anomaly Detection</a:t>
            </a:r>
            <a:endParaRPr sz="1000">
              <a:solidFill>
                <a:schemeClr val="bg1"/>
              </a:solidFill>
              <a:latin typeface="Arial" panose="020B0604020202020204" pitchFamily="34" charset="0"/>
              <a:cs typeface="Arial" panose="020B0604020202020204" pitchFamily="34" charset="0"/>
            </a:endParaRPr>
          </a:p>
        </p:txBody>
      </p:sp>
      <p:sp>
        <p:nvSpPr>
          <p:cNvPr id="126" name="Rectangle: Rounded Corners 125">
            <a:extLst>
              <a:ext uri="{FF2B5EF4-FFF2-40B4-BE49-F238E27FC236}">
                <a16:creationId xmlns:a16="http://schemas.microsoft.com/office/drawing/2014/main" id="{8B0CF429-7759-2145-A65A-D8CAB5F78115}"/>
              </a:ext>
            </a:extLst>
          </p:cNvPr>
          <p:cNvSpPr/>
          <p:nvPr/>
        </p:nvSpPr>
        <p:spPr>
          <a:xfrm>
            <a:off x="4909558" y="3193012"/>
            <a:ext cx="1096669" cy="189241"/>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Event Notification</a:t>
            </a:r>
            <a:endParaRPr sz="1000">
              <a:solidFill>
                <a:schemeClr val="bg1"/>
              </a:solidFill>
              <a:latin typeface="Arial" panose="020B0604020202020204" pitchFamily="34" charset="0"/>
              <a:cs typeface="Arial" panose="020B0604020202020204" pitchFamily="34" charset="0"/>
            </a:endParaRPr>
          </a:p>
        </p:txBody>
      </p:sp>
      <p:sp>
        <p:nvSpPr>
          <p:cNvPr id="127" name="Rectangle: Rounded Corners 125">
            <a:extLst>
              <a:ext uri="{FF2B5EF4-FFF2-40B4-BE49-F238E27FC236}">
                <a16:creationId xmlns:a16="http://schemas.microsoft.com/office/drawing/2014/main" id="{D3400971-8B45-3E4B-9843-52D8A7FB4389}"/>
              </a:ext>
            </a:extLst>
          </p:cNvPr>
          <p:cNvSpPr/>
          <p:nvPr/>
        </p:nvSpPr>
        <p:spPr>
          <a:xfrm rot="10800000" flipV="1">
            <a:off x="3784295" y="4778982"/>
            <a:ext cx="1137511" cy="228961"/>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Data Integrity</a:t>
            </a:r>
            <a:endParaRPr sz="1000">
              <a:latin typeface="Arial" panose="020B0604020202020204" pitchFamily="34" charset="0"/>
              <a:cs typeface="Arial" panose="020B0604020202020204" pitchFamily="34" charset="0"/>
            </a:endParaRPr>
          </a:p>
        </p:txBody>
      </p:sp>
      <p:sp>
        <p:nvSpPr>
          <p:cNvPr id="128" name="Rectangle: Rounded Corners 125">
            <a:extLst>
              <a:ext uri="{FF2B5EF4-FFF2-40B4-BE49-F238E27FC236}">
                <a16:creationId xmlns:a16="http://schemas.microsoft.com/office/drawing/2014/main" id="{2F66945D-18C6-5A47-B970-D381A3F29093}"/>
              </a:ext>
            </a:extLst>
          </p:cNvPr>
          <p:cNvSpPr/>
          <p:nvPr/>
        </p:nvSpPr>
        <p:spPr>
          <a:xfrm rot="10800000" flipV="1">
            <a:off x="7252867" y="4789110"/>
            <a:ext cx="1137511" cy="228961"/>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HA</a:t>
            </a:r>
            <a:endParaRPr sz="1000">
              <a:latin typeface="Arial" panose="020B0604020202020204" pitchFamily="34" charset="0"/>
              <a:cs typeface="Arial" panose="020B0604020202020204" pitchFamily="34" charset="0"/>
            </a:endParaRPr>
          </a:p>
        </p:txBody>
      </p:sp>
      <p:sp>
        <p:nvSpPr>
          <p:cNvPr id="129" name="Rectangle: Rounded Corners 125">
            <a:extLst>
              <a:ext uri="{FF2B5EF4-FFF2-40B4-BE49-F238E27FC236}">
                <a16:creationId xmlns:a16="http://schemas.microsoft.com/office/drawing/2014/main" id="{B220B969-E80F-6F49-ABE5-8A5F0F0DF234}"/>
              </a:ext>
            </a:extLst>
          </p:cNvPr>
          <p:cNvSpPr/>
          <p:nvPr/>
        </p:nvSpPr>
        <p:spPr>
          <a:xfrm>
            <a:off x="4910942" y="3472540"/>
            <a:ext cx="1096669" cy="189241"/>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Virus Checker</a:t>
            </a:r>
          </a:p>
        </p:txBody>
      </p:sp>
      <p:sp>
        <p:nvSpPr>
          <p:cNvPr id="136" name="Rectangle: Rounded Corners 125">
            <a:extLst>
              <a:ext uri="{FF2B5EF4-FFF2-40B4-BE49-F238E27FC236}">
                <a16:creationId xmlns:a16="http://schemas.microsoft.com/office/drawing/2014/main" id="{6E7426F8-755A-6546-9A2A-A592634852F5}"/>
              </a:ext>
            </a:extLst>
          </p:cNvPr>
          <p:cNvSpPr/>
          <p:nvPr/>
        </p:nvSpPr>
        <p:spPr>
          <a:xfrm>
            <a:off x="4916419" y="3748469"/>
            <a:ext cx="1096669" cy="307771"/>
          </a:xfrm>
          <a:prstGeom prst="roundRect">
            <a:avLst>
              <a:gd name="adj" fmla="val 19620"/>
            </a:avLst>
          </a:prstGeom>
          <a:solidFill>
            <a:srgbClr val="D7E4BD"/>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Log Collection &amp; Filtering</a:t>
            </a:r>
            <a:endParaRPr sz="1000">
              <a:latin typeface="Arial" panose="020B0604020202020204" pitchFamily="34" charset="0"/>
              <a:cs typeface="Arial" panose="020B0604020202020204" pitchFamily="34" charset="0"/>
            </a:endParaRPr>
          </a:p>
        </p:txBody>
      </p:sp>
      <p:sp>
        <p:nvSpPr>
          <p:cNvPr id="138" name="Rectangle: Rounded Corners 125">
            <a:extLst>
              <a:ext uri="{FF2B5EF4-FFF2-40B4-BE49-F238E27FC236}">
                <a16:creationId xmlns:a16="http://schemas.microsoft.com/office/drawing/2014/main" id="{49F34C0C-930B-0B40-9435-03992258C9D8}"/>
              </a:ext>
            </a:extLst>
          </p:cNvPr>
          <p:cNvSpPr/>
          <p:nvPr/>
        </p:nvSpPr>
        <p:spPr>
          <a:xfrm>
            <a:off x="9989567" y="3389885"/>
            <a:ext cx="615356" cy="197262"/>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File</a:t>
            </a:r>
            <a:endParaRPr sz="1000">
              <a:solidFill>
                <a:schemeClr val="bg1"/>
              </a:solidFill>
              <a:latin typeface="Arial" panose="020B0604020202020204" pitchFamily="34" charset="0"/>
              <a:cs typeface="Arial" panose="020B0604020202020204" pitchFamily="34" charset="0"/>
            </a:endParaRPr>
          </a:p>
        </p:txBody>
      </p:sp>
      <p:sp>
        <p:nvSpPr>
          <p:cNvPr id="146" name="Rectangle: Rounded Corners 94">
            <a:extLst>
              <a:ext uri="{FF2B5EF4-FFF2-40B4-BE49-F238E27FC236}">
                <a16:creationId xmlns:a16="http://schemas.microsoft.com/office/drawing/2014/main" id="{F1B24B85-08E1-5742-9759-742D075C76E8}"/>
              </a:ext>
            </a:extLst>
          </p:cNvPr>
          <p:cNvSpPr/>
          <p:nvPr/>
        </p:nvSpPr>
        <p:spPr>
          <a:xfrm>
            <a:off x="9026105" y="4144457"/>
            <a:ext cx="953620" cy="188482"/>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a:cs typeface="Arial" panose="020B0604020202020204" pitchFamily="34" charset="0"/>
              </a:rPr>
              <a:t>Secure Erasure</a:t>
            </a:r>
          </a:p>
        </p:txBody>
      </p:sp>
      <p:sp>
        <p:nvSpPr>
          <p:cNvPr id="154" name="Rectangle: Rounded Corners 125">
            <a:extLst>
              <a:ext uri="{FF2B5EF4-FFF2-40B4-BE49-F238E27FC236}">
                <a16:creationId xmlns:a16="http://schemas.microsoft.com/office/drawing/2014/main" id="{0B932462-810F-7C4B-9793-BD898E9EEC37}"/>
              </a:ext>
            </a:extLst>
          </p:cNvPr>
          <p:cNvSpPr/>
          <p:nvPr/>
        </p:nvSpPr>
        <p:spPr>
          <a:xfrm>
            <a:off x="6254089" y="3776802"/>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Delete &amp; Un-map</a:t>
            </a:r>
            <a:endParaRPr sz="1000">
              <a:latin typeface="Arial" panose="020B0604020202020204" pitchFamily="34" charset="0"/>
              <a:cs typeface="Arial" panose="020B0604020202020204" pitchFamily="34" charset="0"/>
            </a:endParaRPr>
          </a:p>
        </p:txBody>
      </p:sp>
      <p:sp>
        <p:nvSpPr>
          <p:cNvPr id="113" name="Rectangle: Rounded Corners 125">
            <a:extLst>
              <a:ext uri="{FF2B5EF4-FFF2-40B4-BE49-F238E27FC236}">
                <a16:creationId xmlns:a16="http://schemas.microsoft.com/office/drawing/2014/main" id="{119F53D9-CB7E-4A61-9C55-3B66B930555C}"/>
              </a:ext>
            </a:extLst>
          </p:cNvPr>
          <p:cNvSpPr/>
          <p:nvPr/>
        </p:nvSpPr>
        <p:spPr>
          <a:xfrm>
            <a:off x="1902430" y="4295564"/>
            <a:ext cx="1068866" cy="244716"/>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Lineage</a:t>
            </a:r>
            <a:endParaRPr sz="1000">
              <a:solidFill>
                <a:schemeClr val="bg1"/>
              </a:solidFill>
              <a:latin typeface="Arial" panose="020B0604020202020204" pitchFamily="34" charset="0"/>
              <a:cs typeface="Arial" panose="020B0604020202020204" pitchFamily="34" charset="0"/>
            </a:endParaRPr>
          </a:p>
        </p:txBody>
      </p:sp>
      <p:sp>
        <p:nvSpPr>
          <p:cNvPr id="119" name="Rectangle: Rounded Corners 125">
            <a:extLst>
              <a:ext uri="{FF2B5EF4-FFF2-40B4-BE49-F238E27FC236}">
                <a16:creationId xmlns:a16="http://schemas.microsoft.com/office/drawing/2014/main" id="{081ADC33-6F2F-413A-901C-2CEAED08CB7C}"/>
              </a:ext>
            </a:extLst>
          </p:cNvPr>
          <p:cNvSpPr/>
          <p:nvPr/>
        </p:nvSpPr>
        <p:spPr>
          <a:xfrm>
            <a:off x="1883498" y="4588502"/>
            <a:ext cx="1195242" cy="297408"/>
          </a:xfrm>
          <a:prstGeom prst="roundRect">
            <a:avLst>
              <a:gd name="adj" fmla="val 19620"/>
            </a:avLst>
          </a:prstGeom>
          <a:solidFill>
            <a:srgbClr val="31859C"/>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schemeClr val="bg1"/>
                </a:solidFill>
                <a:latin typeface="Arial" panose="020B0604020202020204" pitchFamily="34" charset="0"/>
                <a:cs typeface="Arial" panose="020B0604020202020204" pitchFamily="34" charset="0"/>
              </a:rPr>
              <a:t>Pseudonymization</a:t>
            </a:r>
            <a:endParaRPr sz="1000">
              <a:solidFill>
                <a:schemeClr val="bg1"/>
              </a:solidFill>
              <a:latin typeface="Arial" panose="020B0604020202020204" pitchFamily="34" charset="0"/>
              <a:cs typeface="Arial" panose="020B0604020202020204" pitchFamily="34" charset="0"/>
            </a:endParaRPr>
          </a:p>
        </p:txBody>
      </p:sp>
      <p:sp>
        <p:nvSpPr>
          <p:cNvPr id="105" name="Rectangle: Rounded Corners 125">
            <a:extLst>
              <a:ext uri="{FF2B5EF4-FFF2-40B4-BE49-F238E27FC236}">
                <a16:creationId xmlns:a16="http://schemas.microsoft.com/office/drawing/2014/main" id="{9903DC42-7215-704C-BCC1-89F37B51C038}"/>
              </a:ext>
            </a:extLst>
          </p:cNvPr>
          <p:cNvSpPr/>
          <p:nvPr/>
        </p:nvSpPr>
        <p:spPr>
          <a:xfrm>
            <a:off x="6292097" y="4003669"/>
            <a:ext cx="1137840" cy="181546"/>
          </a:xfrm>
          <a:prstGeom prst="roundRect">
            <a:avLst>
              <a:gd name="adj" fmla="val 19620"/>
            </a:avLst>
          </a:prstGeom>
          <a:solidFill>
            <a:schemeClr val="accent6">
              <a:lumMod val="75000"/>
            </a:schemeClr>
          </a:solidFill>
          <a:ln w="25400" cap="flat" cmpd="sng" algn="ctr">
            <a:noFill/>
            <a:prstDash val="solid"/>
          </a:ln>
          <a:effectLst/>
        </p:spPr>
        <p:txBody>
          <a:bodyPr wrap="square" lIns="0" tIns="0" rIns="0" bIns="0"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MFA</a:t>
            </a:r>
            <a:endParaRPr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172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24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FDCCD6DE-3DCA-46FA-BD43-B2609E6EE4A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94016" y="3850272"/>
            <a:ext cx="3181611" cy="2058690"/>
          </a:xfrm>
          <a:prstGeom prst="rect">
            <a:avLst/>
          </a:prstGeom>
        </p:spPr>
      </p:pic>
      <p:sp>
        <p:nvSpPr>
          <p:cNvPr id="2" name="Slide Number Placeholder 1">
            <a:extLst>
              <a:ext uri="{FF2B5EF4-FFF2-40B4-BE49-F238E27FC236}">
                <a16:creationId xmlns:a16="http://schemas.microsoft.com/office/drawing/2014/main" id="{85ECA794-644F-4135-92CA-6D8CAD9CE18E}"/>
              </a:ext>
            </a:extLst>
          </p:cNvPr>
          <p:cNvSpPr>
            <a:spLocks noGrp="1"/>
          </p:cNvSpPr>
          <p:nvPr>
            <p:ph type="sldNum" sz="quarter" idx="12"/>
          </p:nvPr>
        </p:nvSpPr>
        <p:spPr/>
        <p:txBody>
          <a:bodyPr/>
          <a:lstStyle/>
          <a:p>
            <a:fld id="{3B917CB5-27BD-4ECA-9D86-80D4B900A204}" type="slidenum">
              <a:rPr lang="en-US" smtClean="0"/>
              <a:pPr/>
              <a:t>3</a:t>
            </a:fld>
            <a:endParaRPr lang="en-US"/>
          </a:p>
        </p:txBody>
      </p:sp>
      <p:sp>
        <p:nvSpPr>
          <p:cNvPr id="4" name="TextBox 3">
            <a:extLst>
              <a:ext uri="{FF2B5EF4-FFF2-40B4-BE49-F238E27FC236}">
                <a16:creationId xmlns:a16="http://schemas.microsoft.com/office/drawing/2014/main" id="{385699BC-EAD9-4F48-BB3D-45804E4485CB}"/>
              </a:ext>
            </a:extLst>
          </p:cNvPr>
          <p:cNvSpPr txBox="1"/>
          <p:nvPr/>
        </p:nvSpPr>
        <p:spPr>
          <a:xfrm>
            <a:off x="0" y="149147"/>
            <a:ext cx="12587782" cy="646331"/>
          </a:xfrm>
          <a:prstGeom prst="rect">
            <a:avLst/>
          </a:prstGeom>
          <a:noFill/>
        </p:spPr>
        <p:txBody>
          <a:bodyPr wrap="square" rtlCol="0">
            <a:spAutoFit/>
          </a:bodyPr>
          <a:lstStyle/>
          <a:p>
            <a:r>
              <a:rPr lang="en-US"/>
              <a:t>Trend #1: Data gravity triggered the needs for data mobility.</a:t>
            </a:r>
          </a:p>
          <a:p>
            <a:r>
              <a:rPr lang="en-US"/>
              <a:t>Trend #2: Business logic data (aka lambda functions or computing logic) and traditional business data are roaming in multi-clouds. </a:t>
            </a:r>
          </a:p>
        </p:txBody>
      </p:sp>
      <p:sp>
        <p:nvSpPr>
          <p:cNvPr id="5" name="TextBox 4">
            <a:extLst>
              <a:ext uri="{FF2B5EF4-FFF2-40B4-BE49-F238E27FC236}">
                <a16:creationId xmlns:a16="http://schemas.microsoft.com/office/drawing/2014/main" id="{1984F5F3-3808-4A92-A033-3BE82890ECCC}"/>
              </a:ext>
            </a:extLst>
          </p:cNvPr>
          <p:cNvSpPr txBox="1"/>
          <p:nvPr/>
        </p:nvSpPr>
        <p:spPr>
          <a:xfrm>
            <a:off x="279271" y="1765540"/>
            <a:ext cx="9364418" cy="1477328"/>
          </a:xfrm>
          <a:prstGeom prst="rect">
            <a:avLst/>
          </a:prstGeom>
          <a:noFill/>
        </p:spPr>
        <p:txBody>
          <a:bodyPr wrap="square" rtlCol="0">
            <a:spAutoFit/>
          </a:bodyPr>
          <a:lstStyle/>
          <a:p>
            <a:pPr marL="285750" indent="-285750">
              <a:buFontTx/>
              <a:buChar char="-"/>
            </a:pPr>
            <a:r>
              <a:rPr lang="en-US" altLang="zh-CN"/>
              <a:t>Various forms of data must co-exist. (Multi-protocol storage arrays like </a:t>
            </a:r>
            <a:r>
              <a:rPr lang="en-US" altLang="zh-CN" err="1"/>
              <a:t>Oceanstor</a:t>
            </a:r>
            <a:r>
              <a:rPr lang="en-US" altLang="zh-CN"/>
              <a:t> 100D)</a:t>
            </a:r>
            <a:endParaRPr lang="en-US"/>
          </a:p>
          <a:p>
            <a:pPr marL="285750" indent="-285750">
              <a:buFontTx/>
              <a:buChar char="-"/>
            </a:pPr>
            <a:r>
              <a:rPr lang="en-US"/>
              <a:t>Size of data increased dramatically in recent years.</a:t>
            </a:r>
          </a:p>
          <a:p>
            <a:pPr marL="285750" indent="-285750">
              <a:buFontTx/>
              <a:buChar char="-"/>
            </a:pPr>
            <a:r>
              <a:rPr lang="en-US"/>
              <a:t>Both business logic (functions) data and regular data need mobility.</a:t>
            </a:r>
          </a:p>
          <a:p>
            <a:pPr marL="285750" indent="-285750">
              <a:buFontTx/>
              <a:buChar char="-"/>
            </a:pPr>
            <a:r>
              <a:rPr lang="en-US"/>
              <a:t>More use cases need data mobility (e.g., cloud burst, etc.).</a:t>
            </a:r>
          </a:p>
          <a:p>
            <a:pPr marL="285750" indent="-285750">
              <a:buFontTx/>
              <a:buChar char="-"/>
            </a:pPr>
            <a:r>
              <a:rPr lang="en-US"/>
              <a:t>Data migration is more frequent for better performance and lower cost.</a:t>
            </a:r>
          </a:p>
        </p:txBody>
      </p:sp>
      <p:sp>
        <p:nvSpPr>
          <p:cNvPr id="6" name="TextBox 5">
            <a:extLst>
              <a:ext uri="{FF2B5EF4-FFF2-40B4-BE49-F238E27FC236}">
                <a16:creationId xmlns:a16="http://schemas.microsoft.com/office/drawing/2014/main" id="{019179CE-76F2-4E6B-B31D-C49C2657BCFA}"/>
              </a:ext>
            </a:extLst>
          </p:cNvPr>
          <p:cNvSpPr txBox="1"/>
          <p:nvPr/>
        </p:nvSpPr>
        <p:spPr>
          <a:xfrm>
            <a:off x="171025" y="962289"/>
            <a:ext cx="11074400" cy="738664"/>
          </a:xfrm>
          <a:prstGeom prst="rect">
            <a:avLst/>
          </a:prstGeom>
          <a:noFill/>
        </p:spPr>
        <p:txBody>
          <a:bodyPr wrap="square" rtlCol="0">
            <a:spAutoFit/>
          </a:bodyPr>
          <a:lstStyle/>
          <a:p>
            <a:r>
              <a:rPr lang="en-US" sz="1400"/>
              <a:t>The law of data gravity says that applications and data are attracting each other. In today’s IT environment, applications are deployed not only in the enterprise data centers, but also on the public clouds and edges. Therefore, the need for data mobility arises to mitigate the risk of data unavailability for applications.</a:t>
            </a:r>
          </a:p>
        </p:txBody>
      </p:sp>
      <p:pic>
        <p:nvPicPr>
          <p:cNvPr id="7" name="Picture 6" descr="A picture containing clock&#10;&#10;Description automatically generated">
            <a:extLst>
              <a:ext uri="{FF2B5EF4-FFF2-40B4-BE49-F238E27FC236}">
                <a16:creationId xmlns:a16="http://schemas.microsoft.com/office/drawing/2014/main" id="{6BF345E4-3397-41E9-A3DF-5D54C013348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4178" y="3767943"/>
            <a:ext cx="2389475" cy="1647742"/>
          </a:xfrm>
          <a:prstGeom prst="rect">
            <a:avLst/>
          </a:prstGeom>
        </p:spPr>
      </p:pic>
      <p:pic>
        <p:nvPicPr>
          <p:cNvPr id="11" name="Picture 10" descr="A close up of a computer&#10;&#10;Description automatically generated">
            <a:extLst>
              <a:ext uri="{FF2B5EF4-FFF2-40B4-BE49-F238E27FC236}">
                <a16:creationId xmlns:a16="http://schemas.microsoft.com/office/drawing/2014/main" id="{095B82F5-A5AF-4F7F-A82F-89D56FA2B7A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11738" y="4340273"/>
            <a:ext cx="733783" cy="550337"/>
          </a:xfrm>
          <a:prstGeom prst="rect">
            <a:avLst/>
          </a:prstGeom>
        </p:spPr>
      </p:pic>
      <p:pic>
        <p:nvPicPr>
          <p:cNvPr id="13" name="Picture 12" descr="A picture containing train, building, smoke, track&#10;&#10;Description automatically generated">
            <a:extLst>
              <a:ext uri="{FF2B5EF4-FFF2-40B4-BE49-F238E27FC236}">
                <a16:creationId xmlns:a16="http://schemas.microsoft.com/office/drawing/2014/main" id="{D9C3BCF4-0A3D-4BE5-AA34-5E7E1152847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159112" y="2952313"/>
            <a:ext cx="1256842" cy="878113"/>
          </a:xfrm>
          <a:prstGeom prst="rect">
            <a:avLst/>
          </a:prstGeom>
        </p:spPr>
      </p:pic>
      <p:sp>
        <p:nvSpPr>
          <p:cNvPr id="16" name="TextBox 15">
            <a:extLst>
              <a:ext uri="{FF2B5EF4-FFF2-40B4-BE49-F238E27FC236}">
                <a16:creationId xmlns:a16="http://schemas.microsoft.com/office/drawing/2014/main" id="{6FEB70FC-2DD7-4513-BAA1-BF9853475B5B}"/>
              </a:ext>
            </a:extLst>
          </p:cNvPr>
          <p:cNvSpPr txBox="1"/>
          <p:nvPr/>
        </p:nvSpPr>
        <p:spPr>
          <a:xfrm>
            <a:off x="1216466" y="5416612"/>
            <a:ext cx="1170773" cy="523220"/>
          </a:xfrm>
          <a:prstGeom prst="rect">
            <a:avLst/>
          </a:prstGeom>
          <a:noFill/>
        </p:spPr>
        <p:txBody>
          <a:bodyPr wrap="square" rtlCol="0">
            <a:spAutoFit/>
          </a:bodyPr>
          <a:lstStyle/>
          <a:p>
            <a:r>
              <a:rPr lang="en-US" sz="1400"/>
              <a:t>Edge data center</a:t>
            </a:r>
          </a:p>
        </p:txBody>
      </p:sp>
      <p:sp>
        <p:nvSpPr>
          <p:cNvPr id="17" name="TextBox 16">
            <a:extLst>
              <a:ext uri="{FF2B5EF4-FFF2-40B4-BE49-F238E27FC236}">
                <a16:creationId xmlns:a16="http://schemas.microsoft.com/office/drawing/2014/main" id="{60276476-5D6F-4322-8933-E89E67DB48F9}"/>
              </a:ext>
            </a:extLst>
          </p:cNvPr>
          <p:cNvSpPr txBox="1"/>
          <p:nvPr/>
        </p:nvSpPr>
        <p:spPr>
          <a:xfrm>
            <a:off x="4628326" y="5647352"/>
            <a:ext cx="1570338" cy="523220"/>
          </a:xfrm>
          <a:prstGeom prst="rect">
            <a:avLst/>
          </a:prstGeom>
          <a:noFill/>
        </p:spPr>
        <p:txBody>
          <a:bodyPr wrap="square" rtlCol="0">
            <a:spAutoFit/>
          </a:bodyPr>
          <a:lstStyle/>
          <a:p>
            <a:r>
              <a:rPr lang="en-US" sz="1400"/>
              <a:t>Enterprise data center</a:t>
            </a:r>
          </a:p>
        </p:txBody>
      </p:sp>
      <p:sp>
        <p:nvSpPr>
          <p:cNvPr id="18" name="TextBox 17">
            <a:extLst>
              <a:ext uri="{FF2B5EF4-FFF2-40B4-BE49-F238E27FC236}">
                <a16:creationId xmlns:a16="http://schemas.microsoft.com/office/drawing/2014/main" id="{63218814-CAF8-4E36-B366-6B6BD12ED3A9}"/>
              </a:ext>
            </a:extLst>
          </p:cNvPr>
          <p:cNvSpPr txBox="1"/>
          <p:nvPr/>
        </p:nvSpPr>
        <p:spPr>
          <a:xfrm>
            <a:off x="8763984" y="6011545"/>
            <a:ext cx="1570338" cy="307777"/>
          </a:xfrm>
          <a:prstGeom prst="rect">
            <a:avLst/>
          </a:prstGeom>
          <a:noFill/>
        </p:spPr>
        <p:txBody>
          <a:bodyPr wrap="square" rtlCol="0">
            <a:spAutoFit/>
          </a:bodyPr>
          <a:lstStyle/>
          <a:p>
            <a:r>
              <a:rPr lang="en-US" sz="1400"/>
              <a:t>Cloud data center</a:t>
            </a:r>
          </a:p>
        </p:txBody>
      </p:sp>
      <p:pic>
        <p:nvPicPr>
          <p:cNvPr id="20" name="Picture 19" descr="A picture containing keyboard&#10;&#10;Description automatically generated">
            <a:extLst>
              <a:ext uri="{FF2B5EF4-FFF2-40B4-BE49-F238E27FC236}">
                <a16:creationId xmlns:a16="http://schemas.microsoft.com/office/drawing/2014/main" id="{802DDD7A-BA1C-4DE5-AED8-2C454D77067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520057" y="3364822"/>
            <a:ext cx="1678607" cy="1119071"/>
          </a:xfrm>
          <a:prstGeom prst="rect">
            <a:avLst/>
          </a:prstGeom>
        </p:spPr>
      </p:pic>
      <p:pic>
        <p:nvPicPr>
          <p:cNvPr id="9" name="Picture 8" descr="A picture containing indoor, building, computer, luggage&#10;&#10;Description automatically generated">
            <a:extLst>
              <a:ext uri="{FF2B5EF4-FFF2-40B4-BE49-F238E27FC236}">
                <a16:creationId xmlns:a16="http://schemas.microsoft.com/office/drawing/2014/main" id="{2329C0D4-828C-4219-9B3C-30A411B1AA7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4265240" y="4230094"/>
            <a:ext cx="2201719" cy="1321032"/>
          </a:xfrm>
          <a:prstGeom prst="rect">
            <a:avLst/>
          </a:prstGeom>
        </p:spPr>
      </p:pic>
      <p:sp>
        <p:nvSpPr>
          <p:cNvPr id="24" name="Arrow: Right 23">
            <a:extLst>
              <a:ext uri="{FF2B5EF4-FFF2-40B4-BE49-F238E27FC236}">
                <a16:creationId xmlns:a16="http://schemas.microsoft.com/office/drawing/2014/main" id="{9388BEFB-C4CA-486A-B8E6-0141C7706905}"/>
              </a:ext>
            </a:extLst>
          </p:cNvPr>
          <p:cNvSpPr/>
          <p:nvPr/>
        </p:nvSpPr>
        <p:spPr>
          <a:xfrm>
            <a:off x="3030588" y="4340273"/>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3BEC70E-369E-4820-BCBB-19485ABE71C0}"/>
              </a:ext>
            </a:extLst>
          </p:cNvPr>
          <p:cNvSpPr/>
          <p:nvPr/>
        </p:nvSpPr>
        <p:spPr>
          <a:xfrm rot="10800000">
            <a:off x="6966605" y="4349053"/>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A28D195-510D-417C-A82F-8A87046AFA0A}"/>
              </a:ext>
            </a:extLst>
          </p:cNvPr>
          <p:cNvSpPr txBox="1"/>
          <p:nvPr/>
        </p:nvSpPr>
        <p:spPr>
          <a:xfrm>
            <a:off x="3109319" y="4019677"/>
            <a:ext cx="1021773" cy="276999"/>
          </a:xfrm>
          <a:prstGeom prst="rect">
            <a:avLst/>
          </a:prstGeom>
          <a:noFill/>
        </p:spPr>
        <p:txBody>
          <a:bodyPr wrap="square" rtlCol="0">
            <a:spAutoFit/>
          </a:bodyPr>
          <a:lstStyle/>
          <a:p>
            <a:r>
              <a:rPr lang="en-US" sz="1200"/>
              <a:t>Gravity</a:t>
            </a:r>
          </a:p>
        </p:txBody>
      </p:sp>
      <p:sp>
        <p:nvSpPr>
          <p:cNvPr id="27" name="TextBox 26">
            <a:extLst>
              <a:ext uri="{FF2B5EF4-FFF2-40B4-BE49-F238E27FC236}">
                <a16:creationId xmlns:a16="http://schemas.microsoft.com/office/drawing/2014/main" id="{1CF37F98-847A-4D71-B3A8-6F18F91CCE8B}"/>
              </a:ext>
            </a:extLst>
          </p:cNvPr>
          <p:cNvSpPr txBox="1"/>
          <p:nvPr/>
        </p:nvSpPr>
        <p:spPr>
          <a:xfrm>
            <a:off x="7120499" y="4034413"/>
            <a:ext cx="1021773" cy="276999"/>
          </a:xfrm>
          <a:prstGeom prst="rect">
            <a:avLst/>
          </a:prstGeom>
          <a:noFill/>
        </p:spPr>
        <p:txBody>
          <a:bodyPr wrap="square" rtlCol="0">
            <a:spAutoFit/>
          </a:bodyPr>
          <a:lstStyle/>
          <a:p>
            <a:r>
              <a:rPr lang="en-US" sz="1200"/>
              <a:t>Gravity</a:t>
            </a:r>
          </a:p>
        </p:txBody>
      </p:sp>
      <p:sp>
        <p:nvSpPr>
          <p:cNvPr id="28" name="TextBox 27">
            <a:extLst>
              <a:ext uri="{FF2B5EF4-FFF2-40B4-BE49-F238E27FC236}">
                <a16:creationId xmlns:a16="http://schemas.microsoft.com/office/drawing/2014/main" id="{1872EF79-9FD9-43D4-BB01-09158C848A02}"/>
              </a:ext>
            </a:extLst>
          </p:cNvPr>
          <p:cNvSpPr txBox="1"/>
          <p:nvPr/>
        </p:nvSpPr>
        <p:spPr>
          <a:xfrm>
            <a:off x="1059932" y="3491872"/>
            <a:ext cx="1388649" cy="338554"/>
          </a:xfrm>
          <a:prstGeom prst="rect">
            <a:avLst/>
          </a:prstGeom>
          <a:noFill/>
        </p:spPr>
        <p:txBody>
          <a:bodyPr wrap="square" rtlCol="0">
            <a:spAutoFit/>
          </a:bodyPr>
          <a:lstStyle/>
          <a:p>
            <a:r>
              <a:rPr lang="en-US" sz="1600"/>
              <a:t>Applications</a:t>
            </a:r>
          </a:p>
        </p:txBody>
      </p:sp>
      <p:sp>
        <p:nvSpPr>
          <p:cNvPr id="29" name="TextBox 28">
            <a:extLst>
              <a:ext uri="{FF2B5EF4-FFF2-40B4-BE49-F238E27FC236}">
                <a16:creationId xmlns:a16="http://schemas.microsoft.com/office/drawing/2014/main" id="{A806C5D5-A7BF-4F6E-8CB2-BE8BDDCCD02D}"/>
              </a:ext>
            </a:extLst>
          </p:cNvPr>
          <p:cNvSpPr txBox="1"/>
          <p:nvPr/>
        </p:nvSpPr>
        <p:spPr>
          <a:xfrm>
            <a:off x="6158224" y="3530526"/>
            <a:ext cx="1388649" cy="338554"/>
          </a:xfrm>
          <a:prstGeom prst="rect">
            <a:avLst/>
          </a:prstGeom>
          <a:noFill/>
        </p:spPr>
        <p:txBody>
          <a:bodyPr wrap="square" rtlCol="0">
            <a:spAutoFit/>
          </a:bodyPr>
          <a:lstStyle/>
          <a:p>
            <a:r>
              <a:rPr lang="en-US" sz="1600"/>
              <a:t>Applications</a:t>
            </a:r>
          </a:p>
        </p:txBody>
      </p:sp>
      <p:sp>
        <p:nvSpPr>
          <p:cNvPr id="30" name="TextBox 29">
            <a:extLst>
              <a:ext uri="{FF2B5EF4-FFF2-40B4-BE49-F238E27FC236}">
                <a16:creationId xmlns:a16="http://schemas.microsoft.com/office/drawing/2014/main" id="{D50F14E8-74FE-4C42-913B-1F9D22C68FFE}"/>
              </a:ext>
            </a:extLst>
          </p:cNvPr>
          <p:cNvSpPr txBox="1"/>
          <p:nvPr/>
        </p:nvSpPr>
        <p:spPr>
          <a:xfrm>
            <a:off x="8296105" y="3699803"/>
            <a:ext cx="1388649" cy="338554"/>
          </a:xfrm>
          <a:prstGeom prst="rect">
            <a:avLst/>
          </a:prstGeom>
          <a:noFill/>
        </p:spPr>
        <p:txBody>
          <a:bodyPr wrap="square" rtlCol="0">
            <a:spAutoFit/>
          </a:bodyPr>
          <a:lstStyle/>
          <a:p>
            <a:r>
              <a:rPr lang="en-US" sz="1600"/>
              <a:t>Applications</a:t>
            </a:r>
          </a:p>
        </p:txBody>
      </p:sp>
      <p:sp>
        <p:nvSpPr>
          <p:cNvPr id="31" name="Arrow: Right 30">
            <a:extLst>
              <a:ext uri="{FF2B5EF4-FFF2-40B4-BE49-F238E27FC236}">
                <a16:creationId xmlns:a16="http://schemas.microsoft.com/office/drawing/2014/main" id="{B5C7AD26-401C-4B96-BABA-03DE5F6EA3F4}"/>
              </a:ext>
            </a:extLst>
          </p:cNvPr>
          <p:cNvSpPr/>
          <p:nvPr/>
        </p:nvSpPr>
        <p:spPr>
          <a:xfrm rot="10800000">
            <a:off x="2966401" y="4527490"/>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8475469-0D9C-4956-904D-F42085C73D4B}"/>
              </a:ext>
            </a:extLst>
          </p:cNvPr>
          <p:cNvSpPr/>
          <p:nvPr/>
        </p:nvSpPr>
        <p:spPr>
          <a:xfrm>
            <a:off x="7035986" y="4543890"/>
            <a:ext cx="1021773" cy="143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sign&#10;&#10;Description automatically generated">
            <a:extLst>
              <a:ext uri="{FF2B5EF4-FFF2-40B4-BE49-F238E27FC236}">
                <a16:creationId xmlns:a16="http://schemas.microsoft.com/office/drawing/2014/main" id="{9499505E-6718-4555-94ED-636C5E9759C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5400000">
            <a:off x="3255081" y="4897366"/>
            <a:ext cx="365124" cy="365124"/>
          </a:xfrm>
          <a:prstGeom prst="rect">
            <a:avLst/>
          </a:prstGeom>
        </p:spPr>
      </p:pic>
      <p:pic>
        <p:nvPicPr>
          <p:cNvPr id="36" name="Picture 35" descr="A close up of a sign&#10;&#10;Description automatically generated">
            <a:extLst>
              <a:ext uri="{FF2B5EF4-FFF2-40B4-BE49-F238E27FC236}">
                <a16:creationId xmlns:a16="http://schemas.microsoft.com/office/drawing/2014/main" id="{EDB936D2-9556-4F53-9B5D-9A4D8A7C21FD}"/>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5400000">
            <a:off x="7117498" y="4879616"/>
            <a:ext cx="365125" cy="365125"/>
          </a:xfrm>
          <a:prstGeom prst="rect">
            <a:avLst/>
          </a:prstGeom>
        </p:spPr>
      </p:pic>
      <p:pic>
        <p:nvPicPr>
          <p:cNvPr id="37" name="Picture 36" descr="A close up of a sign&#10;&#10;Description automatically generated">
            <a:extLst>
              <a:ext uri="{FF2B5EF4-FFF2-40B4-BE49-F238E27FC236}">
                <a16:creationId xmlns:a16="http://schemas.microsoft.com/office/drawing/2014/main" id="{203C778A-75CC-4FCF-8999-16EA7BCF4B1E}"/>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364309" y="5234049"/>
            <a:ext cx="365125" cy="365125"/>
          </a:xfrm>
          <a:prstGeom prst="rect">
            <a:avLst/>
          </a:prstGeom>
        </p:spPr>
      </p:pic>
      <p:pic>
        <p:nvPicPr>
          <p:cNvPr id="38" name="Picture 37" descr="A close up of a sign&#10;&#10;Description automatically generated">
            <a:extLst>
              <a:ext uri="{FF2B5EF4-FFF2-40B4-BE49-F238E27FC236}">
                <a16:creationId xmlns:a16="http://schemas.microsoft.com/office/drawing/2014/main" id="{FA31157E-06E3-40A5-892B-1B1E3563459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766347" y="5230987"/>
            <a:ext cx="365124" cy="365125"/>
          </a:xfrm>
          <a:prstGeom prst="rect">
            <a:avLst/>
          </a:prstGeom>
        </p:spPr>
      </p:pic>
      <p:pic>
        <p:nvPicPr>
          <p:cNvPr id="39" name="Picture 38" descr="A close up of a sign&#10;&#10;Description automatically generated">
            <a:extLst>
              <a:ext uri="{FF2B5EF4-FFF2-40B4-BE49-F238E27FC236}">
                <a16:creationId xmlns:a16="http://schemas.microsoft.com/office/drawing/2014/main" id="{BB37ECCB-6900-41B7-B4D2-00EDA30232C7}"/>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7766348" y="5230987"/>
            <a:ext cx="365124" cy="365125"/>
          </a:xfrm>
          <a:prstGeom prst="rect">
            <a:avLst/>
          </a:prstGeom>
        </p:spPr>
      </p:pic>
      <p:pic>
        <p:nvPicPr>
          <p:cNvPr id="40" name="Picture 39" descr="A close up of a sign&#10;&#10;Description automatically generated">
            <a:extLst>
              <a:ext uri="{FF2B5EF4-FFF2-40B4-BE49-F238E27FC236}">
                <a16:creationId xmlns:a16="http://schemas.microsoft.com/office/drawing/2014/main" id="{2896BA11-09D6-46F4-B2B2-57D3706109D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rot="16200000">
            <a:off x="3605942" y="5230987"/>
            <a:ext cx="365124" cy="365125"/>
          </a:xfrm>
          <a:prstGeom prst="rect">
            <a:avLst/>
          </a:prstGeom>
        </p:spPr>
      </p:pic>
      <p:sp>
        <p:nvSpPr>
          <p:cNvPr id="41" name="TextBox 40">
            <a:extLst>
              <a:ext uri="{FF2B5EF4-FFF2-40B4-BE49-F238E27FC236}">
                <a16:creationId xmlns:a16="http://schemas.microsoft.com/office/drawing/2014/main" id="{3A7F49DA-D3A5-495E-AE5A-29E9E45C83AE}"/>
              </a:ext>
            </a:extLst>
          </p:cNvPr>
          <p:cNvSpPr txBox="1"/>
          <p:nvPr/>
        </p:nvSpPr>
        <p:spPr>
          <a:xfrm>
            <a:off x="3172483" y="5734295"/>
            <a:ext cx="1021773" cy="276999"/>
          </a:xfrm>
          <a:prstGeom prst="rect">
            <a:avLst/>
          </a:prstGeom>
          <a:noFill/>
        </p:spPr>
        <p:txBody>
          <a:bodyPr wrap="square" rtlCol="0">
            <a:spAutoFit/>
          </a:bodyPr>
          <a:lstStyle/>
          <a:p>
            <a:r>
              <a:rPr lang="en-US" sz="1200"/>
              <a:t>Mobility</a:t>
            </a:r>
          </a:p>
        </p:txBody>
      </p:sp>
      <p:sp>
        <p:nvSpPr>
          <p:cNvPr id="42" name="TextBox 41">
            <a:extLst>
              <a:ext uri="{FF2B5EF4-FFF2-40B4-BE49-F238E27FC236}">
                <a16:creationId xmlns:a16="http://schemas.microsoft.com/office/drawing/2014/main" id="{0CADD6A4-3A61-4058-8AC3-07AE5039AEED}"/>
              </a:ext>
            </a:extLst>
          </p:cNvPr>
          <p:cNvSpPr txBox="1"/>
          <p:nvPr/>
        </p:nvSpPr>
        <p:spPr>
          <a:xfrm>
            <a:off x="7247997" y="5731986"/>
            <a:ext cx="1021773" cy="276999"/>
          </a:xfrm>
          <a:prstGeom prst="rect">
            <a:avLst/>
          </a:prstGeom>
          <a:noFill/>
        </p:spPr>
        <p:txBody>
          <a:bodyPr wrap="square" rtlCol="0">
            <a:spAutoFit/>
          </a:bodyPr>
          <a:lstStyle/>
          <a:p>
            <a:r>
              <a:rPr lang="en-US" sz="1200"/>
              <a:t>Mobility</a:t>
            </a:r>
          </a:p>
        </p:txBody>
      </p:sp>
      <p:pic>
        <p:nvPicPr>
          <p:cNvPr id="45" name="Picture 44" descr="A close up of a logo&#10;&#10;Description automatically generated">
            <a:extLst>
              <a:ext uri="{FF2B5EF4-FFF2-40B4-BE49-F238E27FC236}">
                <a16:creationId xmlns:a16="http://schemas.microsoft.com/office/drawing/2014/main" id="{4600C303-45CC-4BE0-BD9B-71CDF796432B}"/>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309086" y="5303489"/>
            <a:ext cx="276999" cy="276999"/>
          </a:xfrm>
          <a:prstGeom prst="rect">
            <a:avLst/>
          </a:prstGeom>
        </p:spPr>
      </p:pic>
      <p:pic>
        <p:nvPicPr>
          <p:cNvPr id="47" name="Picture 46" descr="A close up of a logo&#10;&#10;Description automatically generated">
            <a:extLst>
              <a:ext uri="{FF2B5EF4-FFF2-40B4-BE49-F238E27FC236}">
                <a16:creationId xmlns:a16="http://schemas.microsoft.com/office/drawing/2014/main" id="{AB3C3F1B-F945-4BAF-A88D-0CC90F460208}"/>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7484159" y="4905892"/>
            <a:ext cx="276999" cy="276999"/>
          </a:xfrm>
          <a:prstGeom prst="rect">
            <a:avLst/>
          </a:prstGeom>
        </p:spPr>
      </p:pic>
    </p:spTree>
    <p:extLst>
      <p:ext uri="{BB962C8B-B14F-4D97-AF65-F5344CB8AC3E}">
        <p14:creationId xmlns:p14="http://schemas.microsoft.com/office/powerpoint/2010/main" val="274737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072C42-D1F5-4A0D-A6F3-347C13D5CF79}"/>
              </a:ext>
            </a:extLst>
          </p:cNvPr>
          <p:cNvSpPr/>
          <p:nvPr/>
        </p:nvSpPr>
        <p:spPr>
          <a:xfrm>
            <a:off x="4151484" y="3145534"/>
            <a:ext cx="3274392" cy="2254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FB39251-C4D4-47FF-9117-9F734A231C64}"/>
              </a:ext>
            </a:extLst>
          </p:cNvPr>
          <p:cNvSpPr>
            <a:spLocks noGrp="1"/>
          </p:cNvSpPr>
          <p:nvPr>
            <p:ph type="sldNum" sz="quarter" idx="12"/>
          </p:nvPr>
        </p:nvSpPr>
        <p:spPr/>
        <p:txBody>
          <a:bodyPr/>
          <a:lstStyle/>
          <a:p>
            <a:fld id="{3B917CB5-27BD-4ECA-9D86-80D4B900A204}" type="slidenum">
              <a:rPr lang="en-US" smtClean="0"/>
              <a:pPr/>
              <a:t>4</a:t>
            </a:fld>
            <a:endParaRPr lang="en-US"/>
          </a:p>
        </p:txBody>
      </p:sp>
      <p:sp>
        <p:nvSpPr>
          <p:cNvPr id="4" name="TextBox 3">
            <a:extLst>
              <a:ext uri="{FF2B5EF4-FFF2-40B4-BE49-F238E27FC236}">
                <a16:creationId xmlns:a16="http://schemas.microsoft.com/office/drawing/2014/main" id="{05B22F87-F8A8-4054-9355-F8AB4855C7C0}"/>
              </a:ext>
            </a:extLst>
          </p:cNvPr>
          <p:cNvSpPr txBox="1"/>
          <p:nvPr/>
        </p:nvSpPr>
        <p:spPr>
          <a:xfrm>
            <a:off x="214188" y="96027"/>
            <a:ext cx="10751228" cy="369332"/>
          </a:xfrm>
          <a:prstGeom prst="rect">
            <a:avLst/>
          </a:prstGeom>
          <a:noFill/>
        </p:spPr>
        <p:txBody>
          <a:bodyPr wrap="square" rtlCol="0">
            <a:spAutoFit/>
          </a:bodyPr>
          <a:lstStyle/>
          <a:p>
            <a:r>
              <a:rPr lang="en-US"/>
              <a:t>Data mobility requirements can be hierarchical and bi-directional (e.g., application layer and storage layer).</a:t>
            </a:r>
          </a:p>
        </p:txBody>
      </p:sp>
      <p:sp>
        <p:nvSpPr>
          <p:cNvPr id="5" name="TextBox 4">
            <a:extLst>
              <a:ext uri="{FF2B5EF4-FFF2-40B4-BE49-F238E27FC236}">
                <a16:creationId xmlns:a16="http://schemas.microsoft.com/office/drawing/2014/main" id="{24E27303-7644-4E29-9C7D-1FBABD55BB33}"/>
              </a:ext>
            </a:extLst>
          </p:cNvPr>
          <p:cNvSpPr txBox="1"/>
          <p:nvPr/>
        </p:nvSpPr>
        <p:spPr>
          <a:xfrm>
            <a:off x="4227675" y="3529111"/>
            <a:ext cx="3166541" cy="1184940"/>
          </a:xfrm>
          <a:prstGeom prst="rect">
            <a:avLst/>
          </a:prstGeom>
          <a:noFill/>
        </p:spPr>
        <p:txBody>
          <a:bodyPr wrap="square" rtlCol="0">
            <a:spAutoFit/>
          </a:bodyPr>
          <a:lstStyle/>
          <a:p>
            <a:r>
              <a:rPr lang="en-US" sz="1600"/>
              <a:t>Application level data mobility:</a:t>
            </a:r>
          </a:p>
          <a:p>
            <a:pPr marL="342900" indent="-342900">
              <a:buFont typeface="+mj-lt"/>
              <a:buAutoNum type="arabicPeriod"/>
            </a:pPr>
            <a:r>
              <a:rPr lang="en-US" sz="1100"/>
              <a:t>Database replication</a:t>
            </a:r>
          </a:p>
          <a:p>
            <a:pPr marL="342900" indent="-342900">
              <a:buFont typeface="+mj-lt"/>
              <a:buAutoNum type="arabicPeriod"/>
            </a:pPr>
            <a:r>
              <a:rPr lang="en-US" sz="1100" err="1"/>
              <a:t>Vmware</a:t>
            </a:r>
            <a:r>
              <a:rPr lang="en-US" sz="1100"/>
              <a:t> replication</a:t>
            </a:r>
          </a:p>
          <a:p>
            <a:pPr marL="342900" indent="-342900">
              <a:buFont typeface="+mj-lt"/>
              <a:buAutoNum type="arabicPeriod"/>
            </a:pPr>
            <a:r>
              <a:rPr lang="en-US" sz="1100"/>
              <a:t>Application reads and writes</a:t>
            </a:r>
          </a:p>
          <a:p>
            <a:pPr marL="342900" indent="-342900">
              <a:buFont typeface="+mj-lt"/>
              <a:buAutoNum type="arabicPeriod"/>
            </a:pPr>
            <a:endParaRPr lang="en-US" sz="1100"/>
          </a:p>
          <a:p>
            <a:pPr marL="342900" indent="-342900">
              <a:buFont typeface="+mj-lt"/>
              <a:buAutoNum type="arabicPeriod"/>
            </a:pPr>
            <a:endParaRPr lang="en-US" sz="1100"/>
          </a:p>
        </p:txBody>
      </p:sp>
      <p:sp>
        <p:nvSpPr>
          <p:cNvPr id="6" name="TextBox 5">
            <a:extLst>
              <a:ext uri="{FF2B5EF4-FFF2-40B4-BE49-F238E27FC236}">
                <a16:creationId xmlns:a16="http://schemas.microsoft.com/office/drawing/2014/main" id="{BFA0254D-2635-414D-9A99-E17779B09F5D}"/>
              </a:ext>
            </a:extLst>
          </p:cNvPr>
          <p:cNvSpPr txBox="1"/>
          <p:nvPr/>
        </p:nvSpPr>
        <p:spPr>
          <a:xfrm>
            <a:off x="4205409" y="4348729"/>
            <a:ext cx="3166541" cy="1354217"/>
          </a:xfrm>
          <a:prstGeom prst="rect">
            <a:avLst/>
          </a:prstGeom>
          <a:noFill/>
        </p:spPr>
        <p:txBody>
          <a:bodyPr wrap="square" rtlCol="0">
            <a:spAutoFit/>
          </a:bodyPr>
          <a:lstStyle/>
          <a:p>
            <a:r>
              <a:rPr lang="en-US" sz="1600"/>
              <a:t>Storage level data mobility:</a:t>
            </a:r>
          </a:p>
          <a:p>
            <a:pPr marL="342900" indent="-342900">
              <a:buFont typeface="+mj-lt"/>
              <a:buAutoNum type="arabicPeriod"/>
            </a:pPr>
            <a:r>
              <a:rPr lang="en-US" sz="1100" err="1"/>
              <a:t>HyperMetro</a:t>
            </a:r>
            <a:endParaRPr lang="en-US" sz="1100"/>
          </a:p>
          <a:p>
            <a:pPr marL="342900" indent="-342900">
              <a:buFont typeface="+mj-lt"/>
              <a:buAutoNum type="arabicPeriod"/>
            </a:pPr>
            <a:r>
              <a:rPr lang="en-US" sz="1100" err="1"/>
              <a:t>HyperReplication</a:t>
            </a:r>
            <a:endParaRPr lang="en-US" sz="1100"/>
          </a:p>
          <a:p>
            <a:pPr marL="342900" indent="-342900">
              <a:buFont typeface="+mj-lt"/>
              <a:buAutoNum type="arabicPeriod"/>
            </a:pPr>
            <a:r>
              <a:rPr lang="en-US" sz="1100" err="1"/>
              <a:t>eBackup</a:t>
            </a:r>
            <a:endParaRPr lang="en-US" sz="1100"/>
          </a:p>
          <a:p>
            <a:pPr marL="342900" indent="-342900">
              <a:buFont typeface="+mj-lt"/>
              <a:buAutoNum type="arabicPeriod"/>
            </a:pPr>
            <a:r>
              <a:rPr lang="en-US" sz="1100" err="1"/>
              <a:t>eLUN</a:t>
            </a:r>
            <a:endParaRPr lang="en-US" sz="1100"/>
          </a:p>
          <a:p>
            <a:pPr marL="342900" indent="-342900">
              <a:buFont typeface="+mj-lt"/>
              <a:buAutoNum type="arabicPeriod"/>
            </a:pPr>
            <a:endParaRPr lang="en-US" sz="1100"/>
          </a:p>
          <a:p>
            <a:pPr marL="342900" indent="-342900">
              <a:buFont typeface="+mj-lt"/>
              <a:buAutoNum type="arabicPeriod"/>
            </a:pPr>
            <a:endParaRPr lang="en-US" sz="1100"/>
          </a:p>
        </p:txBody>
      </p:sp>
      <p:sp>
        <p:nvSpPr>
          <p:cNvPr id="7" name="TextBox 6">
            <a:extLst>
              <a:ext uri="{FF2B5EF4-FFF2-40B4-BE49-F238E27FC236}">
                <a16:creationId xmlns:a16="http://schemas.microsoft.com/office/drawing/2014/main" id="{C03D0756-9BE7-4F38-B450-6FA6D1CAF16B}"/>
              </a:ext>
            </a:extLst>
          </p:cNvPr>
          <p:cNvSpPr txBox="1"/>
          <p:nvPr/>
        </p:nvSpPr>
        <p:spPr>
          <a:xfrm>
            <a:off x="452809" y="3735762"/>
            <a:ext cx="3149613" cy="1600438"/>
          </a:xfrm>
          <a:prstGeom prst="rect">
            <a:avLst/>
          </a:prstGeom>
          <a:noFill/>
        </p:spPr>
        <p:txBody>
          <a:bodyPr wrap="square" rtlCol="0">
            <a:spAutoFit/>
          </a:bodyPr>
          <a:lstStyle/>
          <a:p>
            <a:r>
              <a:rPr lang="en-US" sz="1600"/>
              <a:t>Application level data mobility:</a:t>
            </a:r>
            <a:endParaRPr lang="en-US" sz="1100"/>
          </a:p>
          <a:p>
            <a:pPr marL="342900" indent="-342900">
              <a:buFont typeface="+mj-lt"/>
              <a:buAutoNum type="arabicPeriod"/>
            </a:pPr>
            <a:r>
              <a:rPr lang="en-US" sz="1100"/>
              <a:t>Data streaming</a:t>
            </a:r>
          </a:p>
          <a:p>
            <a:pPr marL="342900" indent="-342900">
              <a:buFont typeface="+mj-lt"/>
              <a:buAutoNum type="arabicPeriod"/>
            </a:pPr>
            <a:r>
              <a:rPr lang="en-US" sz="1100"/>
              <a:t>Application reads and writes</a:t>
            </a:r>
          </a:p>
          <a:p>
            <a:endParaRPr lang="en-US" sz="1100"/>
          </a:p>
          <a:p>
            <a:r>
              <a:rPr lang="en-US" sz="1600"/>
              <a:t>Storage level data mobility:</a:t>
            </a:r>
          </a:p>
          <a:p>
            <a:pPr marL="342900" indent="-342900">
              <a:buFont typeface="+mj-lt"/>
              <a:buAutoNum type="arabicPeriod"/>
            </a:pPr>
            <a:r>
              <a:rPr lang="en-US" sz="1100"/>
              <a:t>File copy / movement</a:t>
            </a:r>
          </a:p>
          <a:p>
            <a:pPr marL="342900" indent="-342900">
              <a:buFont typeface="+mj-lt"/>
              <a:buAutoNum type="arabicPeriod"/>
            </a:pPr>
            <a:r>
              <a:rPr lang="en-US" sz="1100"/>
              <a:t>Remote replication</a:t>
            </a:r>
          </a:p>
          <a:p>
            <a:endParaRPr lang="en-US" sz="1100"/>
          </a:p>
        </p:txBody>
      </p:sp>
      <p:sp>
        <p:nvSpPr>
          <p:cNvPr id="11" name="TextBox 10">
            <a:extLst>
              <a:ext uri="{FF2B5EF4-FFF2-40B4-BE49-F238E27FC236}">
                <a16:creationId xmlns:a16="http://schemas.microsoft.com/office/drawing/2014/main" id="{AA390920-6593-4652-B02D-8EB7D30ACFC4}"/>
              </a:ext>
            </a:extLst>
          </p:cNvPr>
          <p:cNvSpPr txBox="1"/>
          <p:nvPr/>
        </p:nvSpPr>
        <p:spPr>
          <a:xfrm>
            <a:off x="4196015" y="3159779"/>
            <a:ext cx="2787574" cy="369332"/>
          </a:xfrm>
          <a:prstGeom prst="rect">
            <a:avLst/>
          </a:prstGeom>
          <a:noFill/>
        </p:spPr>
        <p:txBody>
          <a:bodyPr wrap="square" rtlCol="0">
            <a:spAutoFit/>
          </a:bodyPr>
          <a:lstStyle/>
          <a:p>
            <a:r>
              <a:rPr lang="en-US"/>
              <a:t>Data center data mobility </a:t>
            </a:r>
          </a:p>
        </p:txBody>
      </p:sp>
      <p:sp>
        <p:nvSpPr>
          <p:cNvPr id="12" name="Rectangle 11">
            <a:extLst>
              <a:ext uri="{FF2B5EF4-FFF2-40B4-BE49-F238E27FC236}">
                <a16:creationId xmlns:a16="http://schemas.microsoft.com/office/drawing/2014/main" id="{74B5EAF0-9A9D-4FE0-B297-93321CEED5DC}"/>
              </a:ext>
            </a:extLst>
          </p:cNvPr>
          <p:cNvSpPr/>
          <p:nvPr/>
        </p:nvSpPr>
        <p:spPr>
          <a:xfrm>
            <a:off x="328030" y="3117994"/>
            <a:ext cx="3274392" cy="2254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56BFC6C-C999-4294-93B0-11C757486126}"/>
              </a:ext>
            </a:extLst>
          </p:cNvPr>
          <p:cNvSpPr txBox="1"/>
          <p:nvPr/>
        </p:nvSpPr>
        <p:spPr>
          <a:xfrm>
            <a:off x="452809" y="3145534"/>
            <a:ext cx="3375992" cy="646331"/>
          </a:xfrm>
          <a:prstGeom prst="rect">
            <a:avLst/>
          </a:prstGeom>
          <a:noFill/>
        </p:spPr>
        <p:txBody>
          <a:bodyPr wrap="square" rtlCol="0">
            <a:spAutoFit/>
          </a:bodyPr>
          <a:lstStyle/>
          <a:p>
            <a:r>
              <a:rPr lang="en-US"/>
              <a:t>Edge data center to data center data mobility </a:t>
            </a:r>
          </a:p>
        </p:txBody>
      </p:sp>
      <p:sp>
        <p:nvSpPr>
          <p:cNvPr id="15" name="Rectangle 14">
            <a:extLst>
              <a:ext uri="{FF2B5EF4-FFF2-40B4-BE49-F238E27FC236}">
                <a16:creationId xmlns:a16="http://schemas.microsoft.com/office/drawing/2014/main" id="{A64C9AAB-82DB-447B-8529-BF8A510696E1}"/>
              </a:ext>
            </a:extLst>
          </p:cNvPr>
          <p:cNvSpPr/>
          <p:nvPr/>
        </p:nvSpPr>
        <p:spPr>
          <a:xfrm>
            <a:off x="7985634" y="3148958"/>
            <a:ext cx="3654073" cy="2251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EB29EC-AF45-4C3A-B91D-E6B61CF16866}"/>
              </a:ext>
            </a:extLst>
          </p:cNvPr>
          <p:cNvSpPr txBox="1"/>
          <p:nvPr/>
        </p:nvSpPr>
        <p:spPr>
          <a:xfrm>
            <a:off x="8008686" y="3415058"/>
            <a:ext cx="3166541" cy="1692771"/>
          </a:xfrm>
          <a:prstGeom prst="rect">
            <a:avLst/>
          </a:prstGeom>
          <a:noFill/>
        </p:spPr>
        <p:txBody>
          <a:bodyPr wrap="square" rtlCol="0">
            <a:spAutoFit/>
          </a:bodyPr>
          <a:lstStyle/>
          <a:p>
            <a:r>
              <a:rPr lang="en-US" sz="1600"/>
              <a:t>Application level data mobility:</a:t>
            </a:r>
            <a:endParaRPr lang="en-US" sz="1100"/>
          </a:p>
          <a:p>
            <a:pPr marL="342900" indent="-342900">
              <a:buFont typeface="+mj-lt"/>
              <a:buAutoNum type="arabicPeriod"/>
            </a:pPr>
            <a:r>
              <a:rPr lang="en-US" sz="1100" err="1"/>
              <a:t>Vmware</a:t>
            </a:r>
            <a:r>
              <a:rPr lang="en-US" sz="1100"/>
              <a:t> replication</a:t>
            </a:r>
          </a:p>
          <a:p>
            <a:pPr marL="342900" indent="-342900">
              <a:buFont typeface="+mj-lt"/>
              <a:buAutoNum type="arabicPeriod"/>
            </a:pPr>
            <a:r>
              <a:rPr lang="en-US" sz="1100"/>
              <a:t>Container movement via deployment</a:t>
            </a:r>
          </a:p>
          <a:p>
            <a:pPr marL="342900" indent="-342900">
              <a:buFont typeface="+mj-lt"/>
              <a:buAutoNum type="arabicPeriod"/>
            </a:pPr>
            <a:r>
              <a:rPr lang="en-US" sz="1100"/>
              <a:t>Application reads and writes</a:t>
            </a:r>
          </a:p>
          <a:p>
            <a:pPr marL="342900" indent="-342900">
              <a:buFont typeface="+mj-lt"/>
              <a:buAutoNum type="arabicPeriod"/>
            </a:pPr>
            <a:r>
              <a:rPr lang="en-US" sz="1100"/>
              <a:t>General S3 backup software</a:t>
            </a:r>
          </a:p>
          <a:p>
            <a:pPr marL="342900" indent="-342900">
              <a:buFont typeface="+mj-lt"/>
              <a:buAutoNum type="arabicPeriod"/>
            </a:pPr>
            <a:r>
              <a:rPr lang="en-US" sz="1100" err="1"/>
              <a:t>Atempo</a:t>
            </a:r>
            <a:endParaRPr lang="en-US" sz="1100"/>
          </a:p>
          <a:p>
            <a:pPr marL="342900" indent="-342900">
              <a:buFont typeface="+mj-lt"/>
              <a:buAutoNum type="arabicPeriod"/>
            </a:pPr>
            <a:endParaRPr lang="en-US" sz="1100"/>
          </a:p>
          <a:p>
            <a:pPr marL="342900" indent="-342900">
              <a:buFont typeface="+mj-lt"/>
              <a:buAutoNum type="arabicPeriod"/>
            </a:pPr>
            <a:endParaRPr lang="en-US" sz="1100"/>
          </a:p>
          <a:p>
            <a:pPr marL="342900" indent="-342900">
              <a:buFont typeface="+mj-lt"/>
              <a:buAutoNum type="arabicPeriod"/>
            </a:pPr>
            <a:endParaRPr lang="en-US" sz="1100"/>
          </a:p>
        </p:txBody>
      </p:sp>
      <p:sp>
        <p:nvSpPr>
          <p:cNvPr id="17" name="TextBox 16">
            <a:extLst>
              <a:ext uri="{FF2B5EF4-FFF2-40B4-BE49-F238E27FC236}">
                <a16:creationId xmlns:a16="http://schemas.microsoft.com/office/drawing/2014/main" id="{41814579-A8B6-4A36-B34E-2B81B549BF2F}"/>
              </a:ext>
            </a:extLst>
          </p:cNvPr>
          <p:cNvSpPr txBox="1"/>
          <p:nvPr/>
        </p:nvSpPr>
        <p:spPr>
          <a:xfrm>
            <a:off x="8023707" y="4615350"/>
            <a:ext cx="3731455" cy="1015663"/>
          </a:xfrm>
          <a:prstGeom prst="rect">
            <a:avLst/>
          </a:prstGeom>
          <a:noFill/>
        </p:spPr>
        <p:txBody>
          <a:bodyPr wrap="square" rtlCol="0">
            <a:spAutoFit/>
          </a:bodyPr>
          <a:lstStyle/>
          <a:p>
            <a:r>
              <a:rPr lang="en-US" sz="1600"/>
              <a:t>Storage level data mobility:</a:t>
            </a:r>
          </a:p>
          <a:p>
            <a:pPr marL="342900" indent="-342900">
              <a:buFont typeface="+mj-lt"/>
              <a:buAutoNum type="arabicPeriod"/>
            </a:pPr>
            <a:r>
              <a:rPr lang="en-US" sz="1100" err="1"/>
              <a:t>eBackup</a:t>
            </a:r>
            <a:endParaRPr lang="en-US" sz="1100"/>
          </a:p>
          <a:p>
            <a:pPr marL="342900" indent="-342900">
              <a:buFont typeface="+mj-lt"/>
              <a:buAutoNum type="arabicPeriod"/>
            </a:pPr>
            <a:r>
              <a:rPr lang="en-US" sz="1100"/>
              <a:t>Storage replication (e.g., Veeam cloud connect)</a:t>
            </a:r>
          </a:p>
          <a:p>
            <a:pPr marL="342900" indent="-342900">
              <a:buFont typeface="+mj-lt"/>
              <a:buAutoNum type="arabicPeriod"/>
            </a:pPr>
            <a:endParaRPr lang="en-US" sz="1100"/>
          </a:p>
          <a:p>
            <a:pPr marL="342900" indent="-342900">
              <a:buFont typeface="+mj-lt"/>
              <a:buAutoNum type="arabicPeriod"/>
            </a:pPr>
            <a:endParaRPr lang="en-US" sz="1100"/>
          </a:p>
        </p:txBody>
      </p:sp>
      <p:sp>
        <p:nvSpPr>
          <p:cNvPr id="18" name="TextBox 17">
            <a:extLst>
              <a:ext uri="{FF2B5EF4-FFF2-40B4-BE49-F238E27FC236}">
                <a16:creationId xmlns:a16="http://schemas.microsoft.com/office/drawing/2014/main" id="{9D896486-CCF4-4E69-901C-23F246568178}"/>
              </a:ext>
            </a:extLst>
          </p:cNvPr>
          <p:cNvSpPr txBox="1"/>
          <p:nvPr/>
        </p:nvSpPr>
        <p:spPr>
          <a:xfrm>
            <a:off x="8010332" y="3118035"/>
            <a:ext cx="3572377" cy="369332"/>
          </a:xfrm>
          <a:prstGeom prst="rect">
            <a:avLst/>
          </a:prstGeom>
          <a:noFill/>
        </p:spPr>
        <p:txBody>
          <a:bodyPr wrap="square" rtlCol="0">
            <a:spAutoFit/>
          </a:bodyPr>
          <a:lstStyle/>
          <a:p>
            <a:r>
              <a:rPr lang="en-US"/>
              <a:t>Data center to cloud data mobility </a:t>
            </a:r>
          </a:p>
        </p:txBody>
      </p:sp>
      <p:sp>
        <p:nvSpPr>
          <p:cNvPr id="19" name="TextBox 18">
            <a:extLst>
              <a:ext uri="{FF2B5EF4-FFF2-40B4-BE49-F238E27FC236}">
                <a16:creationId xmlns:a16="http://schemas.microsoft.com/office/drawing/2014/main" id="{B64A49C3-E6C0-49B1-BAEE-67EC104FB6F5}"/>
              </a:ext>
            </a:extLst>
          </p:cNvPr>
          <p:cNvSpPr txBox="1"/>
          <p:nvPr/>
        </p:nvSpPr>
        <p:spPr>
          <a:xfrm>
            <a:off x="501298" y="5415051"/>
            <a:ext cx="2890982" cy="523220"/>
          </a:xfrm>
          <a:prstGeom prst="rect">
            <a:avLst/>
          </a:prstGeom>
          <a:noFill/>
        </p:spPr>
        <p:txBody>
          <a:bodyPr wrap="square" rtlCol="0">
            <a:spAutoFit/>
          </a:bodyPr>
          <a:lstStyle/>
          <a:p>
            <a:r>
              <a:rPr lang="en-US" sz="1400"/>
              <a:t>Consolidate IoT data</a:t>
            </a:r>
          </a:p>
          <a:p>
            <a:r>
              <a:rPr lang="en-US" sz="1400"/>
              <a:t>First level data processing</a:t>
            </a:r>
          </a:p>
        </p:txBody>
      </p:sp>
      <p:sp>
        <p:nvSpPr>
          <p:cNvPr id="20" name="TextBox 19">
            <a:extLst>
              <a:ext uri="{FF2B5EF4-FFF2-40B4-BE49-F238E27FC236}">
                <a16:creationId xmlns:a16="http://schemas.microsoft.com/office/drawing/2014/main" id="{DA496CC4-F133-4DE2-A6B1-8F44465010E5}"/>
              </a:ext>
            </a:extLst>
          </p:cNvPr>
          <p:cNvSpPr txBox="1"/>
          <p:nvPr/>
        </p:nvSpPr>
        <p:spPr>
          <a:xfrm>
            <a:off x="4480968" y="5416222"/>
            <a:ext cx="2890982" cy="523220"/>
          </a:xfrm>
          <a:prstGeom prst="rect">
            <a:avLst/>
          </a:prstGeom>
          <a:noFill/>
        </p:spPr>
        <p:txBody>
          <a:bodyPr wrap="square" rtlCol="0">
            <a:spAutoFit/>
          </a:bodyPr>
          <a:lstStyle/>
          <a:p>
            <a:r>
              <a:rPr lang="en-US" sz="1400"/>
              <a:t>Key business data</a:t>
            </a:r>
          </a:p>
          <a:p>
            <a:r>
              <a:rPr lang="en-US" sz="1400"/>
              <a:t>Long-term cost effective</a:t>
            </a:r>
          </a:p>
        </p:txBody>
      </p:sp>
      <p:sp>
        <p:nvSpPr>
          <p:cNvPr id="21" name="TextBox 20">
            <a:extLst>
              <a:ext uri="{FF2B5EF4-FFF2-40B4-BE49-F238E27FC236}">
                <a16:creationId xmlns:a16="http://schemas.microsoft.com/office/drawing/2014/main" id="{E55F19DA-E0D4-4572-A9D2-B7B889D73037}"/>
              </a:ext>
            </a:extLst>
          </p:cNvPr>
          <p:cNvSpPr txBox="1"/>
          <p:nvPr/>
        </p:nvSpPr>
        <p:spPr>
          <a:xfrm>
            <a:off x="8254936" y="5415838"/>
            <a:ext cx="3572377" cy="523220"/>
          </a:xfrm>
          <a:prstGeom prst="rect">
            <a:avLst/>
          </a:prstGeom>
          <a:noFill/>
        </p:spPr>
        <p:txBody>
          <a:bodyPr wrap="square" rtlCol="0">
            <a:spAutoFit/>
          </a:bodyPr>
          <a:lstStyle/>
          <a:p>
            <a:r>
              <a:rPr lang="en-US" sz="1400"/>
              <a:t>Abundant computation resources</a:t>
            </a:r>
          </a:p>
          <a:p>
            <a:r>
              <a:rPr lang="en-US" sz="1400"/>
              <a:t>Agility for provisioning</a:t>
            </a:r>
          </a:p>
        </p:txBody>
      </p:sp>
      <p:sp>
        <p:nvSpPr>
          <p:cNvPr id="22" name="Arrow: Left-Right 21">
            <a:extLst>
              <a:ext uri="{FF2B5EF4-FFF2-40B4-BE49-F238E27FC236}">
                <a16:creationId xmlns:a16="http://schemas.microsoft.com/office/drawing/2014/main" id="{CE94E136-511A-4745-923B-240BAED2E8B0}"/>
              </a:ext>
            </a:extLst>
          </p:cNvPr>
          <p:cNvSpPr/>
          <p:nvPr/>
        </p:nvSpPr>
        <p:spPr>
          <a:xfrm>
            <a:off x="1872600" y="5922800"/>
            <a:ext cx="7767782" cy="2559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6D5D9A2-071F-4B45-967C-1F23256C0C96}"/>
              </a:ext>
            </a:extLst>
          </p:cNvPr>
          <p:cNvSpPr txBox="1"/>
          <p:nvPr/>
        </p:nvSpPr>
        <p:spPr>
          <a:xfrm>
            <a:off x="4540903" y="6109489"/>
            <a:ext cx="2831047" cy="369332"/>
          </a:xfrm>
          <a:prstGeom prst="rect">
            <a:avLst/>
          </a:prstGeom>
          <a:noFill/>
        </p:spPr>
        <p:txBody>
          <a:bodyPr wrap="square" rtlCol="0">
            <a:spAutoFit/>
          </a:bodyPr>
          <a:lstStyle/>
          <a:p>
            <a:r>
              <a:rPr lang="en-US"/>
              <a:t>Application logic and data</a:t>
            </a:r>
          </a:p>
        </p:txBody>
      </p:sp>
      <p:pic>
        <p:nvPicPr>
          <p:cNvPr id="24" name="Picture 23" descr="A close up of a sign&#10;&#10;Description automatically generated">
            <a:extLst>
              <a:ext uri="{FF2B5EF4-FFF2-40B4-BE49-F238E27FC236}">
                <a16:creationId xmlns:a16="http://schemas.microsoft.com/office/drawing/2014/main" id="{AC8C5BF4-7C7A-4C90-9C59-44AEE7B5EC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3226912" y="6206917"/>
            <a:ext cx="365124" cy="365124"/>
          </a:xfrm>
          <a:prstGeom prst="rect">
            <a:avLst/>
          </a:prstGeom>
        </p:spPr>
      </p:pic>
      <p:pic>
        <p:nvPicPr>
          <p:cNvPr id="25" name="Picture 24" descr="A close up of a sign&#10;&#10;Description automatically generated">
            <a:extLst>
              <a:ext uri="{FF2B5EF4-FFF2-40B4-BE49-F238E27FC236}">
                <a16:creationId xmlns:a16="http://schemas.microsoft.com/office/drawing/2014/main" id="{AED8E8CE-C2A6-49FA-9537-7E00A18FEB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16200000">
            <a:off x="7593623" y="6202439"/>
            <a:ext cx="365125" cy="365125"/>
          </a:xfrm>
          <a:prstGeom prst="rect">
            <a:avLst/>
          </a:prstGeom>
        </p:spPr>
      </p:pic>
      <p:sp>
        <p:nvSpPr>
          <p:cNvPr id="26" name="TextBox 25">
            <a:extLst>
              <a:ext uri="{FF2B5EF4-FFF2-40B4-BE49-F238E27FC236}">
                <a16:creationId xmlns:a16="http://schemas.microsoft.com/office/drawing/2014/main" id="{1150D589-15A9-46E1-96D0-3C7642F7EA36}"/>
              </a:ext>
            </a:extLst>
          </p:cNvPr>
          <p:cNvSpPr txBox="1"/>
          <p:nvPr/>
        </p:nvSpPr>
        <p:spPr>
          <a:xfrm>
            <a:off x="10297078" y="620220"/>
            <a:ext cx="1756297" cy="369332"/>
          </a:xfrm>
          <a:prstGeom prst="rect">
            <a:avLst/>
          </a:prstGeom>
          <a:noFill/>
        </p:spPr>
        <p:txBody>
          <a:bodyPr wrap="square" rtlCol="0">
            <a:spAutoFit/>
          </a:bodyPr>
          <a:lstStyle/>
          <a:p>
            <a:r>
              <a:rPr lang="en-US" i="1"/>
              <a:t>Application layer</a:t>
            </a:r>
          </a:p>
        </p:txBody>
      </p:sp>
      <p:pic>
        <p:nvPicPr>
          <p:cNvPr id="27" name="Picture 26" descr="A close up of a logo&#10;&#10;Description automatically generated">
            <a:extLst>
              <a:ext uri="{FF2B5EF4-FFF2-40B4-BE49-F238E27FC236}">
                <a16:creationId xmlns:a16="http://schemas.microsoft.com/office/drawing/2014/main" id="{0D75447C-3864-4425-815E-422D870911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39993" y="6246501"/>
            <a:ext cx="276999" cy="276999"/>
          </a:xfrm>
          <a:prstGeom prst="rect">
            <a:avLst/>
          </a:prstGeom>
        </p:spPr>
      </p:pic>
      <p:pic>
        <p:nvPicPr>
          <p:cNvPr id="28" name="Picture 27" descr="A close up of a logo&#10;&#10;Description automatically generated">
            <a:extLst>
              <a:ext uri="{FF2B5EF4-FFF2-40B4-BE49-F238E27FC236}">
                <a16:creationId xmlns:a16="http://schemas.microsoft.com/office/drawing/2014/main" id="{A2F79CE5-C4A6-4936-8C74-71E7764F930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090667" y="6260148"/>
            <a:ext cx="276999" cy="276999"/>
          </a:xfrm>
          <a:prstGeom prst="rect">
            <a:avLst/>
          </a:prstGeom>
        </p:spPr>
      </p:pic>
      <p:sp>
        <p:nvSpPr>
          <p:cNvPr id="29" name="TextBox 28">
            <a:extLst>
              <a:ext uri="{FF2B5EF4-FFF2-40B4-BE49-F238E27FC236}">
                <a16:creationId xmlns:a16="http://schemas.microsoft.com/office/drawing/2014/main" id="{813CBB39-16FD-434A-AAE6-5895C219B840}"/>
              </a:ext>
            </a:extLst>
          </p:cNvPr>
          <p:cNvSpPr txBox="1"/>
          <p:nvPr/>
        </p:nvSpPr>
        <p:spPr>
          <a:xfrm>
            <a:off x="3509010" y="513667"/>
            <a:ext cx="4581656" cy="369332"/>
          </a:xfrm>
          <a:prstGeom prst="rect">
            <a:avLst/>
          </a:prstGeom>
          <a:noFill/>
          <a:ln>
            <a:solidFill>
              <a:schemeClr val="accent1">
                <a:shade val="50000"/>
              </a:schemeClr>
            </a:solidFill>
          </a:ln>
        </p:spPr>
        <p:txBody>
          <a:bodyPr wrap="square" rtlCol="0">
            <a:spAutoFit/>
          </a:bodyPr>
          <a:lstStyle/>
          <a:p>
            <a:r>
              <a:rPr lang="en-US"/>
              <a:t>Multi-cloud Application1</a:t>
            </a:r>
          </a:p>
        </p:txBody>
      </p:sp>
      <p:sp>
        <p:nvSpPr>
          <p:cNvPr id="30" name="TextBox 29">
            <a:extLst>
              <a:ext uri="{FF2B5EF4-FFF2-40B4-BE49-F238E27FC236}">
                <a16:creationId xmlns:a16="http://schemas.microsoft.com/office/drawing/2014/main" id="{39B420E9-6D6D-4822-BA7C-E778CE55C86B}"/>
              </a:ext>
            </a:extLst>
          </p:cNvPr>
          <p:cNvSpPr txBox="1"/>
          <p:nvPr/>
        </p:nvSpPr>
        <p:spPr>
          <a:xfrm>
            <a:off x="1737360" y="1513746"/>
            <a:ext cx="1489552" cy="369332"/>
          </a:xfrm>
          <a:prstGeom prst="rect">
            <a:avLst/>
          </a:prstGeom>
          <a:noFill/>
          <a:ln>
            <a:solidFill>
              <a:schemeClr val="accent1">
                <a:shade val="50000"/>
              </a:schemeClr>
            </a:solidFill>
          </a:ln>
        </p:spPr>
        <p:txBody>
          <a:bodyPr wrap="square" rtlCol="0">
            <a:spAutoFit/>
          </a:bodyPr>
          <a:lstStyle/>
          <a:p>
            <a:r>
              <a:rPr lang="en-US"/>
              <a:t>Catalog/ETL</a:t>
            </a:r>
          </a:p>
        </p:txBody>
      </p:sp>
      <p:sp>
        <p:nvSpPr>
          <p:cNvPr id="35" name="Rectangle: Rounded Corners 34">
            <a:extLst>
              <a:ext uri="{FF2B5EF4-FFF2-40B4-BE49-F238E27FC236}">
                <a16:creationId xmlns:a16="http://schemas.microsoft.com/office/drawing/2014/main" id="{7BDD0643-44E4-46E3-9721-A285E5BD59BC}"/>
              </a:ext>
            </a:extLst>
          </p:cNvPr>
          <p:cNvSpPr/>
          <p:nvPr/>
        </p:nvSpPr>
        <p:spPr>
          <a:xfrm>
            <a:off x="1428750" y="2593336"/>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@cloud1</a:t>
            </a:r>
          </a:p>
        </p:txBody>
      </p:sp>
      <p:sp>
        <p:nvSpPr>
          <p:cNvPr id="37" name="Rectangle: Rounded Corners 36">
            <a:extLst>
              <a:ext uri="{FF2B5EF4-FFF2-40B4-BE49-F238E27FC236}">
                <a16:creationId xmlns:a16="http://schemas.microsoft.com/office/drawing/2014/main" id="{EA7A0797-A77D-46C7-8B50-FC8CBDD2DA38}"/>
              </a:ext>
            </a:extLst>
          </p:cNvPr>
          <p:cNvSpPr/>
          <p:nvPr/>
        </p:nvSpPr>
        <p:spPr>
          <a:xfrm>
            <a:off x="4549672" y="2598982"/>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@cloud2</a:t>
            </a:r>
          </a:p>
        </p:txBody>
      </p:sp>
      <p:sp>
        <p:nvSpPr>
          <p:cNvPr id="38" name="Rectangle: Rounded Corners 37">
            <a:extLst>
              <a:ext uri="{FF2B5EF4-FFF2-40B4-BE49-F238E27FC236}">
                <a16:creationId xmlns:a16="http://schemas.microsoft.com/office/drawing/2014/main" id="{4C867BAC-05EE-4CDE-8AD7-80F29665EBCE}"/>
              </a:ext>
            </a:extLst>
          </p:cNvPr>
          <p:cNvSpPr/>
          <p:nvPr/>
        </p:nvSpPr>
        <p:spPr>
          <a:xfrm>
            <a:off x="7985634" y="2596120"/>
            <a:ext cx="2080260" cy="380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Storage @cloud3</a:t>
            </a:r>
          </a:p>
        </p:txBody>
      </p:sp>
      <p:sp>
        <p:nvSpPr>
          <p:cNvPr id="42" name="TextBox 41">
            <a:extLst>
              <a:ext uri="{FF2B5EF4-FFF2-40B4-BE49-F238E27FC236}">
                <a16:creationId xmlns:a16="http://schemas.microsoft.com/office/drawing/2014/main" id="{E4599B41-CBB0-4461-967C-AFC4B43FB917}"/>
              </a:ext>
            </a:extLst>
          </p:cNvPr>
          <p:cNvSpPr txBox="1"/>
          <p:nvPr/>
        </p:nvSpPr>
        <p:spPr>
          <a:xfrm>
            <a:off x="3509010" y="940418"/>
            <a:ext cx="4581657" cy="369332"/>
          </a:xfrm>
          <a:prstGeom prst="rect">
            <a:avLst/>
          </a:prstGeom>
          <a:noFill/>
          <a:ln>
            <a:solidFill>
              <a:schemeClr val="accent1">
                <a:shade val="50000"/>
              </a:schemeClr>
            </a:solidFill>
          </a:ln>
        </p:spPr>
        <p:txBody>
          <a:bodyPr wrap="square" rtlCol="0">
            <a:spAutoFit/>
          </a:bodyPr>
          <a:lstStyle/>
          <a:p>
            <a:r>
              <a:rPr lang="en-US"/>
              <a:t>Multi-cloud Application2</a:t>
            </a:r>
          </a:p>
        </p:txBody>
      </p:sp>
      <p:sp>
        <p:nvSpPr>
          <p:cNvPr id="43" name="TextBox 42">
            <a:extLst>
              <a:ext uri="{FF2B5EF4-FFF2-40B4-BE49-F238E27FC236}">
                <a16:creationId xmlns:a16="http://schemas.microsoft.com/office/drawing/2014/main" id="{CAA7F111-81F5-4195-8E94-D53450A295F1}"/>
              </a:ext>
            </a:extLst>
          </p:cNvPr>
          <p:cNvSpPr txBox="1"/>
          <p:nvPr/>
        </p:nvSpPr>
        <p:spPr>
          <a:xfrm>
            <a:off x="7997978" y="1501892"/>
            <a:ext cx="1814692" cy="369332"/>
          </a:xfrm>
          <a:prstGeom prst="rect">
            <a:avLst/>
          </a:prstGeom>
          <a:noFill/>
          <a:ln>
            <a:solidFill>
              <a:schemeClr val="accent1">
                <a:shade val="50000"/>
              </a:schemeClr>
            </a:solidFill>
          </a:ln>
        </p:spPr>
        <p:txBody>
          <a:bodyPr wrap="square" rtlCol="0">
            <a:spAutoFit/>
          </a:bodyPr>
          <a:lstStyle/>
          <a:p>
            <a:r>
              <a:rPr lang="en-US"/>
              <a:t>Data Split/Merge</a:t>
            </a:r>
          </a:p>
        </p:txBody>
      </p:sp>
      <p:cxnSp>
        <p:nvCxnSpPr>
          <p:cNvPr id="46" name="Straight Arrow Connector 45">
            <a:extLst>
              <a:ext uri="{FF2B5EF4-FFF2-40B4-BE49-F238E27FC236}">
                <a16:creationId xmlns:a16="http://schemas.microsoft.com/office/drawing/2014/main" id="{8FE12666-6611-4E31-B225-E5567BF7EBF8}"/>
              </a:ext>
            </a:extLst>
          </p:cNvPr>
          <p:cNvCxnSpPr>
            <a:cxnSpLocks/>
            <a:stCxn id="30" idx="3"/>
            <a:endCxn id="42" idx="1"/>
          </p:cNvCxnSpPr>
          <p:nvPr/>
        </p:nvCxnSpPr>
        <p:spPr>
          <a:xfrm flipV="1">
            <a:off x="3226912" y="1125084"/>
            <a:ext cx="282098" cy="57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4BF156C-D92A-4239-AEBC-305818B2340C}"/>
              </a:ext>
            </a:extLst>
          </p:cNvPr>
          <p:cNvCxnSpPr>
            <a:cxnSpLocks/>
            <a:stCxn id="42" idx="3"/>
            <a:endCxn id="43" idx="0"/>
          </p:cNvCxnSpPr>
          <p:nvPr/>
        </p:nvCxnSpPr>
        <p:spPr>
          <a:xfrm>
            <a:off x="8090667" y="1125084"/>
            <a:ext cx="814657" cy="376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6CFFCA-98BE-474F-AEC8-C38F5150E337}"/>
              </a:ext>
            </a:extLst>
          </p:cNvPr>
          <p:cNvCxnSpPr>
            <a:cxnSpLocks/>
            <a:stCxn id="35" idx="0"/>
            <a:endCxn id="30" idx="2"/>
          </p:cNvCxnSpPr>
          <p:nvPr/>
        </p:nvCxnSpPr>
        <p:spPr>
          <a:xfrm flipV="1">
            <a:off x="2468880" y="1883078"/>
            <a:ext cx="13256" cy="71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733289A-3D04-4DC7-901B-399A00EFE613}"/>
              </a:ext>
            </a:extLst>
          </p:cNvPr>
          <p:cNvCxnSpPr>
            <a:cxnSpLocks/>
            <a:stCxn id="37" idx="0"/>
            <a:endCxn id="30" idx="2"/>
          </p:cNvCxnSpPr>
          <p:nvPr/>
        </p:nvCxnSpPr>
        <p:spPr>
          <a:xfrm flipH="1" flipV="1">
            <a:off x="2482136" y="1883078"/>
            <a:ext cx="3107666" cy="715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57A517-238F-4F7C-8907-F5E017EC2F54}"/>
              </a:ext>
            </a:extLst>
          </p:cNvPr>
          <p:cNvCxnSpPr>
            <a:cxnSpLocks/>
            <a:stCxn id="38" idx="0"/>
            <a:endCxn id="30" idx="2"/>
          </p:cNvCxnSpPr>
          <p:nvPr/>
        </p:nvCxnSpPr>
        <p:spPr>
          <a:xfrm flipH="1" flipV="1">
            <a:off x="2482136" y="1883078"/>
            <a:ext cx="6543628" cy="713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1B2026B-2C7B-4F48-B49D-210DF0165FE2}"/>
              </a:ext>
            </a:extLst>
          </p:cNvPr>
          <p:cNvCxnSpPr>
            <a:cxnSpLocks/>
            <a:stCxn id="43" idx="2"/>
            <a:endCxn id="37" idx="0"/>
          </p:cNvCxnSpPr>
          <p:nvPr/>
        </p:nvCxnSpPr>
        <p:spPr>
          <a:xfrm flipH="1">
            <a:off x="5589802" y="1871224"/>
            <a:ext cx="3315522" cy="72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84888DB-1831-442A-AF35-D290C2156E53}"/>
              </a:ext>
            </a:extLst>
          </p:cNvPr>
          <p:cNvCxnSpPr>
            <a:cxnSpLocks/>
            <a:stCxn id="43" idx="2"/>
            <a:endCxn id="38" idx="0"/>
          </p:cNvCxnSpPr>
          <p:nvPr/>
        </p:nvCxnSpPr>
        <p:spPr>
          <a:xfrm>
            <a:off x="8905324" y="1871224"/>
            <a:ext cx="120440" cy="724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ED7DCB-4CB8-4B4B-A716-99B6010884AA}"/>
              </a:ext>
            </a:extLst>
          </p:cNvPr>
          <p:cNvCxnSpPr>
            <a:cxnSpLocks/>
            <a:stCxn id="42" idx="2"/>
            <a:endCxn id="37" idx="0"/>
          </p:cNvCxnSpPr>
          <p:nvPr/>
        </p:nvCxnSpPr>
        <p:spPr>
          <a:xfrm flipH="1">
            <a:off x="5589802" y="1309750"/>
            <a:ext cx="210037" cy="128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Picture 70" descr="A close up of a logo&#10;&#10;Description automatically generated">
            <a:extLst>
              <a:ext uri="{FF2B5EF4-FFF2-40B4-BE49-F238E27FC236}">
                <a16:creationId xmlns:a16="http://schemas.microsoft.com/office/drawing/2014/main" id="{0B9B2FA4-77FA-45BC-B444-B3E54DEE42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78409" y="1954652"/>
            <a:ext cx="276999" cy="276999"/>
          </a:xfrm>
          <a:prstGeom prst="rect">
            <a:avLst/>
          </a:prstGeom>
        </p:spPr>
      </p:pic>
      <p:pic>
        <p:nvPicPr>
          <p:cNvPr id="73" name="Picture 72" descr="A close up of a sign&#10;&#10;Description automatically generated">
            <a:extLst>
              <a:ext uri="{FF2B5EF4-FFF2-40B4-BE49-F238E27FC236}">
                <a16:creationId xmlns:a16="http://schemas.microsoft.com/office/drawing/2014/main" id="{87C239A3-B34E-41CD-B54E-AEFA30131BD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2137256" y="2131328"/>
            <a:ext cx="365124" cy="365124"/>
          </a:xfrm>
          <a:prstGeom prst="rect">
            <a:avLst/>
          </a:prstGeom>
        </p:spPr>
      </p:pic>
      <p:cxnSp>
        <p:nvCxnSpPr>
          <p:cNvPr id="75" name="Straight Connector 74">
            <a:extLst>
              <a:ext uri="{FF2B5EF4-FFF2-40B4-BE49-F238E27FC236}">
                <a16:creationId xmlns:a16="http://schemas.microsoft.com/office/drawing/2014/main" id="{684E8E94-C6F6-4D8C-A1F1-80DD8624E8FB}"/>
              </a:ext>
            </a:extLst>
          </p:cNvPr>
          <p:cNvCxnSpPr>
            <a:stCxn id="35" idx="3"/>
            <a:endCxn id="37" idx="1"/>
          </p:cNvCxnSpPr>
          <p:nvPr/>
        </p:nvCxnSpPr>
        <p:spPr>
          <a:xfrm>
            <a:off x="3509010" y="2783608"/>
            <a:ext cx="1040662" cy="5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9B30FA-033A-4DC4-A864-E292E60FD601}"/>
              </a:ext>
            </a:extLst>
          </p:cNvPr>
          <p:cNvCxnSpPr>
            <a:stCxn id="37" idx="3"/>
            <a:endCxn id="38" idx="1"/>
          </p:cNvCxnSpPr>
          <p:nvPr/>
        </p:nvCxnSpPr>
        <p:spPr>
          <a:xfrm flipV="1">
            <a:off x="6629932" y="2786392"/>
            <a:ext cx="1355702" cy="2862"/>
          </a:xfrm>
          <a:prstGeom prst="line">
            <a:avLst/>
          </a:prstGeom>
        </p:spPr>
        <p:style>
          <a:lnRef idx="1">
            <a:schemeClr val="accent1"/>
          </a:lnRef>
          <a:fillRef idx="0">
            <a:schemeClr val="accent1"/>
          </a:fillRef>
          <a:effectRef idx="0">
            <a:schemeClr val="accent1"/>
          </a:effectRef>
          <a:fontRef idx="minor">
            <a:schemeClr val="tx1"/>
          </a:fontRef>
        </p:style>
      </p:cxnSp>
      <p:pic>
        <p:nvPicPr>
          <p:cNvPr id="78" name="Picture 77" descr="A close up of a sign&#10;&#10;Description automatically generated">
            <a:extLst>
              <a:ext uri="{FF2B5EF4-FFF2-40B4-BE49-F238E27FC236}">
                <a16:creationId xmlns:a16="http://schemas.microsoft.com/office/drawing/2014/main" id="{33D08C0F-658F-4BBE-9796-029D8D33A0E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9060746" y="2154677"/>
            <a:ext cx="365124" cy="365124"/>
          </a:xfrm>
          <a:prstGeom prst="rect">
            <a:avLst/>
          </a:prstGeom>
        </p:spPr>
      </p:pic>
      <p:cxnSp>
        <p:nvCxnSpPr>
          <p:cNvPr id="80" name="Straight Arrow Connector 79">
            <a:extLst>
              <a:ext uri="{FF2B5EF4-FFF2-40B4-BE49-F238E27FC236}">
                <a16:creationId xmlns:a16="http://schemas.microsoft.com/office/drawing/2014/main" id="{9C6BE0DC-8891-4F69-B4FC-F8C377F3EAA2}"/>
              </a:ext>
            </a:extLst>
          </p:cNvPr>
          <p:cNvCxnSpPr>
            <a:cxnSpLocks/>
            <a:stCxn id="42" idx="2"/>
          </p:cNvCxnSpPr>
          <p:nvPr/>
        </p:nvCxnSpPr>
        <p:spPr>
          <a:xfrm>
            <a:off x="5799839" y="1309750"/>
            <a:ext cx="2353561" cy="118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A close up of a logo&#10;&#10;Description automatically generated">
            <a:extLst>
              <a:ext uri="{FF2B5EF4-FFF2-40B4-BE49-F238E27FC236}">
                <a16:creationId xmlns:a16="http://schemas.microsoft.com/office/drawing/2014/main" id="{C030591C-8152-4857-A9FC-B8283895AF7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70186" y="2065246"/>
            <a:ext cx="276999" cy="276999"/>
          </a:xfrm>
          <a:prstGeom prst="rect">
            <a:avLst/>
          </a:prstGeom>
        </p:spPr>
      </p:pic>
      <p:pic>
        <p:nvPicPr>
          <p:cNvPr id="82" name="Picture 81" descr="A close up of a sign&#10;&#10;Description automatically generated">
            <a:extLst>
              <a:ext uri="{FF2B5EF4-FFF2-40B4-BE49-F238E27FC236}">
                <a16:creationId xmlns:a16="http://schemas.microsoft.com/office/drawing/2014/main" id="{0BD30A49-964F-4874-BAF9-28F851E575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3802535" y="2404714"/>
            <a:ext cx="365124" cy="365124"/>
          </a:xfrm>
          <a:prstGeom prst="rect">
            <a:avLst/>
          </a:prstGeom>
        </p:spPr>
      </p:pic>
      <p:cxnSp>
        <p:nvCxnSpPr>
          <p:cNvPr id="100" name="Straight Connector 99">
            <a:extLst>
              <a:ext uri="{FF2B5EF4-FFF2-40B4-BE49-F238E27FC236}">
                <a16:creationId xmlns:a16="http://schemas.microsoft.com/office/drawing/2014/main" id="{A7AED764-C500-4091-AD3D-53B9D9382D54}"/>
              </a:ext>
            </a:extLst>
          </p:cNvPr>
          <p:cNvCxnSpPr>
            <a:cxnSpLocks/>
            <a:stCxn id="29" idx="2"/>
            <a:endCxn id="42" idx="0"/>
          </p:cNvCxnSpPr>
          <p:nvPr/>
        </p:nvCxnSpPr>
        <p:spPr>
          <a:xfrm>
            <a:off x="5799838" y="882999"/>
            <a:ext cx="1" cy="57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764C23A-37AA-4FE3-9DA3-A1B1C5082DDA}"/>
              </a:ext>
            </a:extLst>
          </p:cNvPr>
          <p:cNvCxnSpPr>
            <a:cxnSpLocks/>
            <a:stCxn id="30" idx="0"/>
            <a:endCxn id="29" idx="1"/>
          </p:cNvCxnSpPr>
          <p:nvPr/>
        </p:nvCxnSpPr>
        <p:spPr>
          <a:xfrm rot="5400000" flipH="1" flipV="1">
            <a:off x="2587867" y="592603"/>
            <a:ext cx="815413" cy="1026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9F972CF-37D7-4C9D-88B5-22523484225A}"/>
              </a:ext>
            </a:extLst>
          </p:cNvPr>
          <p:cNvCxnSpPr>
            <a:cxnSpLocks/>
            <a:stCxn id="29" idx="3"/>
            <a:endCxn id="43" idx="0"/>
          </p:cNvCxnSpPr>
          <p:nvPr/>
        </p:nvCxnSpPr>
        <p:spPr>
          <a:xfrm>
            <a:off x="8090666" y="698333"/>
            <a:ext cx="814658" cy="8035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979236B-9679-458F-A857-2FBE30F1332E}"/>
              </a:ext>
            </a:extLst>
          </p:cNvPr>
          <p:cNvSpPr txBox="1"/>
          <p:nvPr/>
        </p:nvSpPr>
        <p:spPr>
          <a:xfrm>
            <a:off x="10297078" y="1513746"/>
            <a:ext cx="1884537" cy="369332"/>
          </a:xfrm>
          <a:prstGeom prst="rect">
            <a:avLst/>
          </a:prstGeom>
          <a:noFill/>
        </p:spPr>
        <p:txBody>
          <a:bodyPr wrap="square" rtlCol="0">
            <a:spAutoFit/>
          </a:bodyPr>
          <a:lstStyle/>
          <a:p>
            <a:r>
              <a:rPr lang="en-US" i="1"/>
              <a:t>Data logical layer</a:t>
            </a:r>
          </a:p>
        </p:txBody>
      </p:sp>
      <p:sp>
        <p:nvSpPr>
          <p:cNvPr id="146" name="TextBox 145">
            <a:extLst>
              <a:ext uri="{FF2B5EF4-FFF2-40B4-BE49-F238E27FC236}">
                <a16:creationId xmlns:a16="http://schemas.microsoft.com/office/drawing/2014/main" id="{E4481376-086D-43CE-8A81-66659D98CC37}"/>
              </a:ext>
            </a:extLst>
          </p:cNvPr>
          <p:cNvSpPr txBox="1"/>
          <p:nvPr/>
        </p:nvSpPr>
        <p:spPr>
          <a:xfrm>
            <a:off x="10297077" y="2556561"/>
            <a:ext cx="1884537" cy="369332"/>
          </a:xfrm>
          <a:prstGeom prst="rect">
            <a:avLst/>
          </a:prstGeom>
          <a:noFill/>
        </p:spPr>
        <p:txBody>
          <a:bodyPr wrap="square" rtlCol="0">
            <a:spAutoFit/>
          </a:bodyPr>
          <a:lstStyle/>
          <a:p>
            <a:r>
              <a:rPr lang="en-US" i="1"/>
              <a:t>Storage layer</a:t>
            </a:r>
          </a:p>
        </p:txBody>
      </p:sp>
      <p:pic>
        <p:nvPicPr>
          <p:cNvPr id="151" name="Picture 150" descr="A picture containing drawing, plate&#10;&#10;Description automatically generated">
            <a:extLst>
              <a:ext uri="{FF2B5EF4-FFF2-40B4-BE49-F238E27FC236}">
                <a16:creationId xmlns:a16="http://schemas.microsoft.com/office/drawing/2014/main" id="{86C1F4B1-136C-4B95-ACDC-6E42BC3682A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08310" y="1521800"/>
            <a:ext cx="412778" cy="412778"/>
          </a:xfrm>
          <a:prstGeom prst="rect">
            <a:avLst/>
          </a:prstGeom>
        </p:spPr>
      </p:pic>
      <p:pic>
        <p:nvPicPr>
          <p:cNvPr id="167" name="Picture 166" descr="A picture containing drawing, plate&#10;&#10;Description automatically generated">
            <a:extLst>
              <a:ext uri="{FF2B5EF4-FFF2-40B4-BE49-F238E27FC236}">
                <a16:creationId xmlns:a16="http://schemas.microsoft.com/office/drawing/2014/main" id="{B81A5F71-445D-4573-A147-53E85293341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4620" y="1468533"/>
            <a:ext cx="412778" cy="412778"/>
          </a:xfrm>
          <a:prstGeom prst="rect">
            <a:avLst/>
          </a:prstGeom>
        </p:spPr>
      </p:pic>
    </p:spTree>
    <p:extLst>
      <p:ext uri="{BB962C8B-B14F-4D97-AF65-F5344CB8AC3E}">
        <p14:creationId xmlns:p14="http://schemas.microsoft.com/office/powerpoint/2010/main" val="272926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3AE3D-6E7C-4602-84D1-AE66A4655463}"/>
              </a:ext>
            </a:extLst>
          </p:cNvPr>
          <p:cNvSpPr>
            <a:spLocks noGrp="1"/>
          </p:cNvSpPr>
          <p:nvPr>
            <p:ph type="sldNum" sz="quarter" idx="12"/>
          </p:nvPr>
        </p:nvSpPr>
        <p:spPr/>
        <p:txBody>
          <a:bodyPr/>
          <a:lstStyle/>
          <a:p>
            <a:fld id="{3B917CB5-27BD-4ECA-9D86-80D4B900A204}" type="slidenum">
              <a:rPr lang="en-US" smtClean="0"/>
              <a:pPr/>
              <a:t>5</a:t>
            </a:fld>
            <a:endParaRPr lang="en-US"/>
          </a:p>
        </p:txBody>
      </p:sp>
      <p:grpSp>
        <p:nvGrpSpPr>
          <p:cNvPr id="4" name="Group 3">
            <a:extLst>
              <a:ext uri="{FF2B5EF4-FFF2-40B4-BE49-F238E27FC236}">
                <a16:creationId xmlns:a16="http://schemas.microsoft.com/office/drawing/2014/main" id="{F55DD898-0819-4DE2-9DCD-3AF3F9E2CE8D}"/>
              </a:ext>
            </a:extLst>
          </p:cNvPr>
          <p:cNvGrpSpPr/>
          <p:nvPr/>
        </p:nvGrpSpPr>
        <p:grpSpPr>
          <a:xfrm>
            <a:off x="3712503" y="2029677"/>
            <a:ext cx="1176521" cy="1002279"/>
            <a:chOff x="6768866" y="2677471"/>
            <a:chExt cx="2448480" cy="1802264"/>
          </a:xfrm>
        </p:grpSpPr>
        <p:sp>
          <p:nvSpPr>
            <p:cNvPr id="5" name="Rectangle 4">
              <a:extLst>
                <a:ext uri="{FF2B5EF4-FFF2-40B4-BE49-F238E27FC236}">
                  <a16:creationId xmlns:a16="http://schemas.microsoft.com/office/drawing/2014/main" id="{76EA4538-9872-496A-AED4-7D67538E0F94}"/>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6" name="TextBox 5">
              <a:extLst>
                <a:ext uri="{FF2B5EF4-FFF2-40B4-BE49-F238E27FC236}">
                  <a16:creationId xmlns:a16="http://schemas.microsoft.com/office/drawing/2014/main" id="{A1A4F747-3ADE-4B36-92C2-4839565D12D0}"/>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7" name="Picture 6">
              <a:extLst>
                <a:ext uri="{FF2B5EF4-FFF2-40B4-BE49-F238E27FC236}">
                  <a16:creationId xmlns:a16="http://schemas.microsoft.com/office/drawing/2014/main" id="{E5040649-4F71-4D4B-890D-B02C70A8E3E8}"/>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8" name="Rounded Rectangle 85">
            <a:extLst>
              <a:ext uri="{FF2B5EF4-FFF2-40B4-BE49-F238E27FC236}">
                <a16:creationId xmlns:a16="http://schemas.microsoft.com/office/drawing/2014/main" id="{60498945-3F84-44E5-832C-175641EA76C3}"/>
              </a:ext>
            </a:extLst>
          </p:cNvPr>
          <p:cNvSpPr/>
          <p:nvPr/>
        </p:nvSpPr>
        <p:spPr>
          <a:xfrm>
            <a:off x="3570932" y="705636"/>
            <a:ext cx="1397363" cy="227921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47D16A-FFFD-42AA-8BD5-1937B2284C11}"/>
              </a:ext>
            </a:extLst>
          </p:cNvPr>
          <p:cNvSpPr txBox="1"/>
          <p:nvPr/>
        </p:nvSpPr>
        <p:spPr>
          <a:xfrm>
            <a:off x="4318242" y="412778"/>
            <a:ext cx="2633709" cy="261610"/>
          </a:xfrm>
          <a:prstGeom prst="rect">
            <a:avLst/>
          </a:prstGeom>
          <a:noFill/>
        </p:spPr>
        <p:txBody>
          <a:bodyPr wrap="square" rtlCol="0">
            <a:spAutoFit/>
          </a:bodyPr>
          <a:lstStyle/>
          <a:p>
            <a:r>
              <a:rPr lang="en-US" sz="1100"/>
              <a:t>Geo-redundant enterprise data centers</a:t>
            </a:r>
          </a:p>
        </p:txBody>
      </p:sp>
      <p:grpSp>
        <p:nvGrpSpPr>
          <p:cNvPr id="10" name="Group 9">
            <a:extLst>
              <a:ext uri="{FF2B5EF4-FFF2-40B4-BE49-F238E27FC236}">
                <a16:creationId xmlns:a16="http://schemas.microsoft.com/office/drawing/2014/main" id="{647F2B3B-3E1E-4E62-87C2-4C4C037197FC}"/>
              </a:ext>
            </a:extLst>
          </p:cNvPr>
          <p:cNvGrpSpPr/>
          <p:nvPr/>
        </p:nvGrpSpPr>
        <p:grpSpPr>
          <a:xfrm>
            <a:off x="3797755" y="791655"/>
            <a:ext cx="901748" cy="842157"/>
            <a:chOff x="6449848" y="3157650"/>
            <a:chExt cx="1667734" cy="1321901"/>
          </a:xfrm>
        </p:grpSpPr>
        <p:sp>
          <p:nvSpPr>
            <p:cNvPr id="11" name="Rectangle 10">
              <a:extLst>
                <a:ext uri="{FF2B5EF4-FFF2-40B4-BE49-F238E27FC236}">
                  <a16:creationId xmlns:a16="http://schemas.microsoft.com/office/drawing/2014/main" id="{82A8E85F-D092-4530-B4BE-70A4F2F2B86F}"/>
                </a:ext>
              </a:extLst>
            </p:cNvPr>
            <p:cNvSpPr/>
            <p:nvPr/>
          </p:nvSpPr>
          <p:spPr>
            <a:xfrm>
              <a:off x="6449848" y="3157650"/>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12" name="Picture 11" descr="A circuit board&#10;&#10;Description automatically generated">
              <a:extLst>
                <a:ext uri="{FF2B5EF4-FFF2-40B4-BE49-F238E27FC236}">
                  <a16:creationId xmlns:a16="http://schemas.microsoft.com/office/drawing/2014/main" id="{C3881C58-8CE2-4D99-9A81-1C75D1A7E38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4066" y="3326869"/>
              <a:ext cx="1420111" cy="852067"/>
            </a:xfrm>
            <a:prstGeom prst="rect">
              <a:avLst/>
            </a:prstGeom>
          </p:spPr>
        </p:pic>
      </p:grpSp>
      <p:grpSp>
        <p:nvGrpSpPr>
          <p:cNvPr id="13" name="Group 12">
            <a:extLst>
              <a:ext uri="{FF2B5EF4-FFF2-40B4-BE49-F238E27FC236}">
                <a16:creationId xmlns:a16="http://schemas.microsoft.com/office/drawing/2014/main" id="{45144D54-7080-4AAE-9CC0-58E4195BD148}"/>
              </a:ext>
            </a:extLst>
          </p:cNvPr>
          <p:cNvGrpSpPr/>
          <p:nvPr/>
        </p:nvGrpSpPr>
        <p:grpSpPr>
          <a:xfrm>
            <a:off x="6087868" y="2027179"/>
            <a:ext cx="1176521" cy="1002279"/>
            <a:chOff x="6768866" y="2677471"/>
            <a:chExt cx="2448480" cy="1802264"/>
          </a:xfrm>
        </p:grpSpPr>
        <p:sp>
          <p:nvSpPr>
            <p:cNvPr id="14" name="Rectangle 13">
              <a:extLst>
                <a:ext uri="{FF2B5EF4-FFF2-40B4-BE49-F238E27FC236}">
                  <a16:creationId xmlns:a16="http://schemas.microsoft.com/office/drawing/2014/main" id="{BE91DCEA-42B9-4AFA-87BE-F5088FD5B5D8}"/>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15" name="TextBox 14">
              <a:extLst>
                <a:ext uri="{FF2B5EF4-FFF2-40B4-BE49-F238E27FC236}">
                  <a16:creationId xmlns:a16="http://schemas.microsoft.com/office/drawing/2014/main" id="{A0633A64-1801-4F21-9D6C-48FB5CEFAEAA}"/>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16" name="Picture 15">
              <a:extLst>
                <a:ext uri="{FF2B5EF4-FFF2-40B4-BE49-F238E27FC236}">
                  <a16:creationId xmlns:a16="http://schemas.microsoft.com/office/drawing/2014/main" id="{82B2E2DC-7094-4483-91CC-00F46445C93A}"/>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17" name="Rounded Rectangle 85">
            <a:extLst>
              <a:ext uri="{FF2B5EF4-FFF2-40B4-BE49-F238E27FC236}">
                <a16:creationId xmlns:a16="http://schemas.microsoft.com/office/drawing/2014/main" id="{172205D3-C739-4009-9BFC-36E7681B239C}"/>
              </a:ext>
            </a:extLst>
          </p:cNvPr>
          <p:cNvSpPr/>
          <p:nvPr/>
        </p:nvSpPr>
        <p:spPr>
          <a:xfrm>
            <a:off x="5960069" y="651721"/>
            <a:ext cx="1310695" cy="231046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1271F81-3535-4A54-B650-8459146FC4D6}"/>
              </a:ext>
            </a:extLst>
          </p:cNvPr>
          <p:cNvGrpSpPr/>
          <p:nvPr/>
        </p:nvGrpSpPr>
        <p:grpSpPr>
          <a:xfrm>
            <a:off x="6178568" y="791654"/>
            <a:ext cx="901748" cy="842157"/>
            <a:chOff x="6449848" y="3157650"/>
            <a:chExt cx="1667734" cy="1321901"/>
          </a:xfrm>
        </p:grpSpPr>
        <p:sp>
          <p:nvSpPr>
            <p:cNvPr id="19" name="Rectangle 18">
              <a:extLst>
                <a:ext uri="{FF2B5EF4-FFF2-40B4-BE49-F238E27FC236}">
                  <a16:creationId xmlns:a16="http://schemas.microsoft.com/office/drawing/2014/main" id="{787758D0-8AB9-4AC1-98CE-889434D18952}"/>
                </a:ext>
              </a:extLst>
            </p:cNvPr>
            <p:cNvSpPr/>
            <p:nvPr/>
          </p:nvSpPr>
          <p:spPr>
            <a:xfrm>
              <a:off x="6449848" y="3157650"/>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20" name="Picture 19" descr="A circuit board&#10;&#10;Description automatically generated">
              <a:extLst>
                <a:ext uri="{FF2B5EF4-FFF2-40B4-BE49-F238E27FC236}">
                  <a16:creationId xmlns:a16="http://schemas.microsoft.com/office/drawing/2014/main" id="{C43ABED4-6994-43FD-8267-3B6F18D06E9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4066" y="3326869"/>
              <a:ext cx="1420111" cy="852067"/>
            </a:xfrm>
            <a:prstGeom prst="rect">
              <a:avLst/>
            </a:prstGeom>
          </p:spPr>
        </p:pic>
      </p:grpSp>
      <p:grpSp>
        <p:nvGrpSpPr>
          <p:cNvPr id="21" name="Group 20">
            <a:extLst>
              <a:ext uri="{FF2B5EF4-FFF2-40B4-BE49-F238E27FC236}">
                <a16:creationId xmlns:a16="http://schemas.microsoft.com/office/drawing/2014/main" id="{4893A904-7FBD-40E3-8434-09F8B4B146DE}"/>
              </a:ext>
            </a:extLst>
          </p:cNvPr>
          <p:cNvGrpSpPr/>
          <p:nvPr/>
        </p:nvGrpSpPr>
        <p:grpSpPr>
          <a:xfrm>
            <a:off x="4865273" y="4364274"/>
            <a:ext cx="1176521" cy="1002279"/>
            <a:chOff x="6768866" y="2677471"/>
            <a:chExt cx="2448480" cy="1802264"/>
          </a:xfrm>
        </p:grpSpPr>
        <p:sp>
          <p:nvSpPr>
            <p:cNvPr id="22" name="Rectangle 21">
              <a:extLst>
                <a:ext uri="{FF2B5EF4-FFF2-40B4-BE49-F238E27FC236}">
                  <a16:creationId xmlns:a16="http://schemas.microsoft.com/office/drawing/2014/main" id="{0A8D1894-587B-4181-866A-4662C5C8665D}"/>
                </a:ext>
              </a:extLst>
            </p:cNvPr>
            <p:cNvSpPr/>
            <p:nvPr/>
          </p:nvSpPr>
          <p:spPr>
            <a:xfrm>
              <a:off x="6940918" y="2677471"/>
              <a:ext cx="1876643" cy="1388035"/>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100">
                <a:solidFill>
                  <a:sysClr val="windowText" lastClr="000000"/>
                </a:solidFill>
              </a:endParaRPr>
            </a:p>
          </p:txBody>
        </p:sp>
        <p:sp>
          <p:nvSpPr>
            <p:cNvPr id="23" name="TextBox 22">
              <a:extLst>
                <a:ext uri="{FF2B5EF4-FFF2-40B4-BE49-F238E27FC236}">
                  <a16:creationId xmlns:a16="http://schemas.microsoft.com/office/drawing/2014/main" id="{D4F7434F-4FA9-4D67-A4F1-812FEC7E1D33}"/>
                </a:ext>
              </a:extLst>
            </p:cNvPr>
            <p:cNvSpPr txBox="1"/>
            <p:nvPr/>
          </p:nvSpPr>
          <p:spPr>
            <a:xfrm>
              <a:off x="6768866" y="4009317"/>
              <a:ext cx="2448480" cy="470418"/>
            </a:xfrm>
            <a:prstGeom prst="rect">
              <a:avLst/>
            </a:prstGeom>
            <a:noFill/>
          </p:spPr>
          <p:txBody>
            <a:bodyPr wrap="square" rtlCol="0">
              <a:spAutoFit/>
            </a:bodyPr>
            <a:lstStyle/>
            <a:p>
              <a:r>
                <a:rPr lang="en-US" sz="1100"/>
                <a:t>Dorado / 100D</a:t>
              </a:r>
            </a:p>
          </p:txBody>
        </p:sp>
        <p:pic>
          <p:nvPicPr>
            <p:cNvPr id="24" name="Picture 23">
              <a:extLst>
                <a:ext uri="{FF2B5EF4-FFF2-40B4-BE49-F238E27FC236}">
                  <a16:creationId xmlns:a16="http://schemas.microsoft.com/office/drawing/2014/main" id="{FEFA8A6D-450A-4739-8A34-2DF4EB97A71C}"/>
                </a:ext>
              </a:extLst>
            </p:cNvPr>
            <p:cNvPicPr>
              <a:picLocks noChangeAspect="1"/>
            </p:cNvPicPr>
            <p:nvPr/>
          </p:nvPicPr>
          <p:blipFill>
            <a:blip r:embed="rId3"/>
            <a:stretch>
              <a:fillRect/>
            </a:stretch>
          </p:blipFill>
          <p:spPr>
            <a:xfrm>
              <a:off x="7252053" y="2826149"/>
              <a:ext cx="1184747" cy="965826"/>
            </a:xfrm>
            <a:prstGeom prst="rect">
              <a:avLst/>
            </a:prstGeom>
          </p:spPr>
        </p:pic>
      </p:grpSp>
      <p:sp>
        <p:nvSpPr>
          <p:cNvPr id="25" name="Rounded Rectangle 85">
            <a:extLst>
              <a:ext uri="{FF2B5EF4-FFF2-40B4-BE49-F238E27FC236}">
                <a16:creationId xmlns:a16="http://schemas.microsoft.com/office/drawing/2014/main" id="{F87E1C4E-BF2A-404C-96C7-66191A873D69}"/>
              </a:ext>
            </a:extLst>
          </p:cNvPr>
          <p:cNvSpPr/>
          <p:nvPr/>
        </p:nvSpPr>
        <p:spPr>
          <a:xfrm>
            <a:off x="4731099" y="3092390"/>
            <a:ext cx="1378939" cy="2213995"/>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4FCAF6A-34F6-4608-8850-6D8549BB0D1E}"/>
              </a:ext>
            </a:extLst>
          </p:cNvPr>
          <p:cNvGrpSpPr/>
          <p:nvPr/>
        </p:nvGrpSpPr>
        <p:grpSpPr>
          <a:xfrm>
            <a:off x="4945841" y="3147737"/>
            <a:ext cx="901748" cy="842157"/>
            <a:chOff x="6445953" y="3029326"/>
            <a:chExt cx="1667734" cy="1321901"/>
          </a:xfrm>
        </p:grpSpPr>
        <p:sp>
          <p:nvSpPr>
            <p:cNvPr id="27" name="Rectangle 26">
              <a:extLst>
                <a:ext uri="{FF2B5EF4-FFF2-40B4-BE49-F238E27FC236}">
                  <a16:creationId xmlns:a16="http://schemas.microsoft.com/office/drawing/2014/main" id="{C7EC8580-803C-4AC3-8288-658380817CE4}"/>
                </a:ext>
              </a:extLst>
            </p:cNvPr>
            <p:cNvSpPr/>
            <p:nvPr/>
          </p:nvSpPr>
          <p:spPr>
            <a:xfrm>
              <a:off x="6445953" y="3029326"/>
              <a:ext cx="1667734" cy="1321901"/>
            </a:xfrm>
            <a:prstGeom prst="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100">
                  <a:solidFill>
                    <a:sysClr val="windowText" lastClr="000000"/>
                  </a:solidFill>
                </a:rPr>
                <a:t>Applications</a:t>
              </a:r>
            </a:p>
          </p:txBody>
        </p:sp>
        <p:pic>
          <p:nvPicPr>
            <p:cNvPr id="28" name="Picture 27" descr="A circuit board&#10;&#10;Description automatically generated">
              <a:extLst>
                <a:ext uri="{FF2B5EF4-FFF2-40B4-BE49-F238E27FC236}">
                  <a16:creationId xmlns:a16="http://schemas.microsoft.com/office/drawing/2014/main" id="{9B585D53-4902-454E-A3FE-B4350571AD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86655" y="3151766"/>
              <a:ext cx="1420112" cy="852067"/>
            </a:xfrm>
            <a:prstGeom prst="rect">
              <a:avLst/>
            </a:prstGeom>
          </p:spPr>
        </p:pic>
      </p:grpSp>
      <p:cxnSp>
        <p:nvCxnSpPr>
          <p:cNvPr id="30" name="Straight Connector 29">
            <a:extLst>
              <a:ext uri="{FF2B5EF4-FFF2-40B4-BE49-F238E27FC236}">
                <a16:creationId xmlns:a16="http://schemas.microsoft.com/office/drawing/2014/main" id="{C20B6E63-5FE7-4CB6-BC8F-6F1B30D973AB}"/>
              </a:ext>
            </a:extLst>
          </p:cNvPr>
          <p:cNvCxnSpPr>
            <a:cxnSpLocks/>
            <a:stCxn id="5" idx="3"/>
            <a:endCxn id="14" idx="1"/>
          </p:cNvCxnSpPr>
          <p:nvPr/>
        </p:nvCxnSpPr>
        <p:spPr>
          <a:xfrm flipV="1">
            <a:off x="4696923" y="2413138"/>
            <a:ext cx="1473618" cy="2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179448-B985-4AA6-84F4-FD91C0026862}"/>
              </a:ext>
            </a:extLst>
          </p:cNvPr>
          <p:cNvCxnSpPr>
            <a:cxnSpLocks/>
            <a:stCxn id="5" idx="2"/>
            <a:endCxn id="22" idx="1"/>
          </p:cNvCxnSpPr>
          <p:nvPr/>
        </p:nvCxnSpPr>
        <p:spPr>
          <a:xfrm>
            <a:off x="4246050" y="2801594"/>
            <a:ext cx="701896" cy="1948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EE7811-B90E-4502-AF69-43228E5171E1}"/>
              </a:ext>
            </a:extLst>
          </p:cNvPr>
          <p:cNvCxnSpPr>
            <a:cxnSpLocks/>
            <a:stCxn id="14" idx="2"/>
            <a:endCxn id="22" idx="3"/>
          </p:cNvCxnSpPr>
          <p:nvPr/>
        </p:nvCxnSpPr>
        <p:spPr>
          <a:xfrm flipH="1">
            <a:off x="5849693" y="2799096"/>
            <a:ext cx="771722" cy="1951137"/>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descr="A picture containing clock&#10;&#10;Description automatically generated">
            <a:extLst>
              <a:ext uri="{FF2B5EF4-FFF2-40B4-BE49-F238E27FC236}">
                <a16:creationId xmlns:a16="http://schemas.microsoft.com/office/drawing/2014/main" id="{7D8E0366-E2B3-4051-83E5-7005558DC9F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27130" y="902168"/>
            <a:ext cx="2190716" cy="1510681"/>
          </a:xfrm>
          <a:prstGeom prst="rect">
            <a:avLst/>
          </a:prstGeom>
        </p:spPr>
      </p:pic>
      <p:pic>
        <p:nvPicPr>
          <p:cNvPr id="37" name="Picture 36" descr="A picture containing clock&#10;&#10;Description automatically generated">
            <a:extLst>
              <a:ext uri="{FF2B5EF4-FFF2-40B4-BE49-F238E27FC236}">
                <a16:creationId xmlns:a16="http://schemas.microsoft.com/office/drawing/2014/main" id="{A1900BAD-8D96-4AF9-B8E7-7518B257FB8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55938" y="4265282"/>
            <a:ext cx="2190716" cy="1510681"/>
          </a:xfrm>
          <a:prstGeom prst="rect">
            <a:avLst/>
          </a:prstGeom>
        </p:spPr>
      </p:pic>
      <p:pic>
        <p:nvPicPr>
          <p:cNvPr id="39" name="Picture 38" descr="A close up of a computer&#10;&#10;Description automatically generated">
            <a:extLst>
              <a:ext uri="{FF2B5EF4-FFF2-40B4-BE49-F238E27FC236}">
                <a16:creationId xmlns:a16="http://schemas.microsoft.com/office/drawing/2014/main" id="{BCE5AA8B-C94C-45E6-A261-8F2ABB3D8D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55596" y="1374267"/>
            <a:ext cx="733783" cy="550337"/>
          </a:xfrm>
          <a:prstGeom prst="rect">
            <a:avLst/>
          </a:prstGeom>
        </p:spPr>
      </p:pic>
      <p:pic>
        <p:nvPicPr>
          <p:cNvPr id="40" name="Picture 39" descr="A close up of a computer&#10;&#10;Description automatically generated">
            <a:extLst>
              <a:ext uri="{FF2B5EF4-FFF2-40B4-BE49-F238E27FC236}">
                <a16:creationId xmlns:a16="http://schemas.microsoft.com/office/drawing/2014/main" id="{C50DE525-B792-42B6-A782-A64A80E91B2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784404" y="4756048"/>
            <a:ext cx="733783" cy="550337"/>
          </a:xfrm>
          <a:prstGeom prst="rect">
            <a:avLst/>
          </a:prstGeom>
        </p:spPr>
      </p:pic>
      <p:sp>
        <p:nvSpPr>
          <p:cNvPr id="41" name="TextBox 40">
            <a:extLst>
              <a:ext uri="{FF2B5EF4-FFF2-40B4-BE49-F238E27FC236}">
                <a16:creationId xmlns:a16="http://schemas.microsoft.com/office/drawing/2014/main" id="{973937EC-AB24-44A7-B7B0-37D2D04449CD}"/>
              </a:ext>
            </a:extLst>
          </p:cNvPr>
          <p:cNvSpPr txBox="1"/>
          <p:nvPr/>
        </p:nvSpPr>
        <p:spPr>
          <a:xfrm>
            <a:off x="895771" y="607093"/>
            <a:ext cx="1170773" cy="261610"/>
          </a:xfrm>
          <a:prstGeom prst="rect">
            <a:avLst/>
          </a:prstGeom>
          <a:noFill/>
        </p:spPr>
        <p:txBody>
          <a:bodyPr wrap="square" rtlCol="0">
            <a:spAutoFit/>
          </a:bodyPr>
          <a:lstStyle/>
          <a:p>
            <a:r>
              <a:rPr lang="en-US" sz="1100"/>
              <a:t>Edge and IoT</a:t>
            </a:r>
          </a:p>
        </p:txBody>
      </p:sp>
      <p:sp>
        <p:nvSpPr>
          <p:cNvPr id="42" name="TextBox 41">
            <a:extLst>
              <a:ext uri="{FF2B5EF4-FFF2-40B4-BE49-F238E27FC236}">
                <a16:creationId xmlns:a16="http://schemas.microsoft.com/office/drawing/2014/main" id="{28723634-FBF8-4E93-B867-59F37157FBF8}"/>
              </a:ext>
            </a:extLst>
          </p:cNvPr>
          <p:cNvSpPr txBox="1"/>
          <p:nvPr/>
        </p:nvSpPr>
        <p:spPr>
          <a:xfrm>
            <a:off x="1690703" y="5879947"/>
            <a:ext cx="1170773" cy="261610"/>
          </a:xfrm>
          <a:prstGeom prst="rect">
            <a:avLst/>
          </a:prstGeom>
          <a:noFill/>
        </p:spPr>
        <p:txBody>
          <a:bodyPr wrap="square" rtlCol="0">
            <a:spAutoFit/>
          </a:bodyPr>
          <a:lstStyle/>
          <a:p>
            <a:r>
              <a:rPr lang="en-US" sz="1100"/>
              <a:t>Edge and IoT</a:t>
            </a:r>
          </a:p>
        </p:txBody>
      </p:sp>
      <p:sp>
        <p:nvSpPr>
          <p:cNvPr id="43" name="TextBox 42">
            <a:extLst>
              <a:ext uri="{FF2B5EF4-FFF2-40B4-BE49-F238E27FC236}">
                <a16:creationId xmlns:a16="http://schemas.microsoft.com/office/drawing/2014/main" id="{37DB4965-FD9E-4F48-ADC8-955705392871}"/>
              </a:ext>
            </a:extLst>
          </p:cNvPr>
          <p:cNvSpPr txBox="1"/>
          <p:nvPr/>
        </p:nvSpPr>
        <p:spPr>
          <a:xfrm>
            <a:off x="4947945" y="2130451"/>
            <a:ext cx="901747" cy="261610"/>
          </a:xfrm>
          <a:prstGeom prst="rect">
            <a:avLst/>
          </a:prstGeom>
          <a:noFill/>
        </p:spPr>
        <p:txBody>
          <a:bodyPr wrap="square" rtlCol="0">
            <a:spAutoFit/>
          </a:bodyPr>
          <a:lstStyle/>
          <a:p>
            <a:r>
              <a:rPr lang="en-US" sz="1100" err="1"/>
              <a:t>HyperMetro</a:t>
            </a:r>
            <a:endParaRPr lang="en-US" sz="1100"/>
          </a:p>
        </p:txBody>
      </p:sp>
      <p:sp>
        <p:nvSpPr>
          <p:cNvPr id="44" name="TextBox 43">
            <a:extLst>
              <a:ext uri="{FF2B5EF4-FFF2-40B4-BE49-F238E27FC236}">
                <a16:creationId xmlns:a16="http://schemas.microsoft.com/office/drawing/2014/main" id="{674CAEB9-6802-4CBA-8DBD-596DA77B41DE}"/>
              </a:ext>
            </a:extLst>
          </p:cNvPr>
          <p:cNvSpPr txBox="1"/>
          <p:nvPr/>
        </p:nvSpPr>
        <p:spPr>
          <a:xfrm>
            <a:off x="4814764" y="2821672"/>
            <a:ext cx="1310695" cy="261610"/>
          </a:xfrm>
          <a:prstGeom prst="rect">
            <a:avLst/>
          </a:prstGeom>
          <a:noFill/>
        </p:spPr>
        <p:txBody>
          <a:bodyPr wrap="square" rtlCol="0">
            <a:spAutoFit/>
          </a:bodyPr>
          <a:lstStyle/>
          <a:p>
            <a:r>
              <a:rPr lang="en-US" sz="1100" err="1"/>
              <a:t>HyperReplication</a:t>
            </a:r>
            <a:endParaRPr lang="en-US" sz="1100"/>
          </a:p>
        </p:txBody>
      </p:sp>
      <p:sp>
        <p:nvSpPr>
          <p:cNvPr id="45" name="TextBox 44">
            <a:extLst>
              <a:ext uri="{FF2B5EF4-FFF2-40B4-BE49-F238E27FC236}">
                <a16:creationId xmlns:a16="http://schemas.microsoft.com/office/drawing/2014/main" id="{E386B7AD-4EC0-40A6-B284-4DA8CA99B291}"/>
              </a:ext>
            </a:extLst>
          </p:cNvPr>
          <p:cNvSpPr txBox="1"/>
          <p:nvPr/>
        </p:nvSpPr>
        <p:spPr>
          <a:xfrm>
            <a:off x="772474" y="2395361"/>
            <a:ext cx="1606827" cy="261610"/>
          </a:xfrm>
          <a:prstGeom prst="rect">
            <a:avLst/>
          </a:prstGeom>
          <a:noFill/>
        </p:spPr>
        <p:txBody>
          <a:bodyPr wrap="square" rtlCol="0">
            <a:spAutoFit/>
          </a:bodyPr>
          <a:lstStyle/>
          <a:p>
            <a:r>
              <a:rPr lang="en-US" sz="1100" err="1"/>
              <a:t>FusionCube</a:t>
            </a:r>
            <a:r>
              <a:rPr lang="en-US" sz="1100"/>
              <a:t> for Edge</a:t>
            </a:r>
          </a:p>
        </p:txBody>
      </p:sp>
      <p:sp>
        <p:nvSpPr>
          <p:cNvPr id="46" name="TextBox 45">
            <a:extLst>
              <a:ext uri="{FF2B5EF4-FFF2-40B4-BE49-F238E27FC236}">
                <a16:creationId xmlns:a16="http://schemas.microsoft.com/office/drawing/2014/main" id="{A452CDC1-3C67-423B-B6C2-A07978EC866E}"/>
              </a:ext>
            </a:extLst>
          </p:cNvPr>
          <p:cNvSpPr txBox="1"/>
          <p:nvPr/>
        </p:nvSpPr>
        <p:spPr>
          <a:xfrm>
            <a:off x="1472675" y="6114736"/>
            <a:ext cx="1606827" cy="261610"/>
          </a:xfrm>
          <a:prstGeom prst="rect">
            <a:avLst/>
          </a:prstGeom>
          <a:noFill/>
        </p:spPr>
        <p:txBody>
          <a:bodyPr wrap="square" rtlCol="0">
            <a:spAutoFit/>
          </a:bodyPr>
          <a:lstStyle/>
          <a:p>
            <a:r>
              <a:rPr lang="en-US" sz="1100" err="1"/>
              <a:t>FusionCube</a:t>
            </a:r>
            <a:r>
              <a:rPr lang="en-US" sz="1100"/>
              <a:t> for Edge</a:t>
            </a:r>
          </a:p>
        </p:txBody>
      </p:sp>
      <p:cxnSp>
        <p:nvCxnSpPr>
          <p:cNvPr id="48" name="Connector: Elbow 47">
            <a:extLst>
              <a:ext uri="{FF2B5EF4-FFF2-40B4-BE49-F238E27FC236}">
                <a16:creationId xmlns:a16="http://schemas.microsoft.com/office/drawing/2014/main" id="{D14959EE-F775-4AAD-8452-05F7A3EDABC6}"/>
              </a:ext>
            </a:extLst>
          </p:cNvPr>
          <p:cNvCxnSpPr>
            <a:cxnSpLocks/>
            <a:stCxn id="40" idx="3"/>
            <a:endCxn id="22" idx="1"/>
          </p:cNvCxnSpPr>
          <p:nvPr/>
        </p:nvCxnSpPr>
        <p:spPr>
          <a:xfrm flipV="1">
            <a:off x="2518187" y="4750233"/>
            <a:ext cx="2429759" cy="2809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B3EC775-4465-4DB0-BB23-8F3925275C3B}"/>
              </a:ext>
            </a:extLst>
          </p:cNvPr>
          <p:cNvCxnSpPr>
            <a:cxnSpLocks/>
            <a:stCxn id="39" idx="3"/>
            <a:endCxn id="5" idx="1"/>
          </p:cNvCxnSpPr>
          <p:nvPr/>
        </p:nvCxnSpPr>
        <p:spPr>
          <a:xfrm>
            <a:off x="1789379" y="1649436"/>
            <a:ext cx="2005797" cy="7662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B43F2EC-0646-4A3F-8516-D1C2A89E21EE}"/>
              </a:ext>
            </a:extLst>
          </p:cNvPr>
          <p:cNvSpPr txBox="1"/>
          <p:nvPr/>
        </p:nvSpPr>
        <p:spPr>
          <a:xfrm>
            <a:off x="2375325" y="2333816"/>
            <a:ext cx="1310695" cy="261610"/>
          </a:xfrm>
          <a:prstGeom prst="rect">
            <a:avLst/>
          </a:prstGeom>
          <a:noFill/>
        </p:spPr>
        <p:txBody>
          <a:bodyPr wrap="square" rtlCol="0">
            <a:spAutoFit/>
          </a:bodyPr>
          <a:lstStyle/>
          <a:p>
            <a:r>
              <a:rPr lang="en-US" sz="1100" err="1"/>
              <a:t>HyperReplication</a:t>
            </a:r>
            <a:endParaRPr lang="en-US" sz="1100"/>
          </a:p>
        </p:txBody>
      </p:sp>
      <p:sp>
        <p:nvSpPr>
          <p:cNvPr id="52" name="TextBox 51">
            <a:extLst>
              <a:ext uri="{FF2B5EF4-FFF2-40B4-BE49-F238E27FC236}">
                <a16:creationId xmlns:a16="http://schemas.microsoft.com/office/drawing/2014/main" id="{2C110F1E-016D-43E9-AC1D-EE999F0066B7}"/>
              </a:ext>
            </a:extLst>
          </p:cNvPr>
          <p:cNvSpPr txBox="1"/>
          <p:nvPr/>
        </p:nvSpPr>
        <p:spPr>
          <a:xfrm>
            <a:off x="3474545" y="4470189"/>
            <a:ext cx="1310695" cy="261610"/>
          </a:xfrm>
          <a:prstGeom prst="rect">
            <a:avLst/>
          </a:prstGeom>
          <a:noFill/>
        </p:spPr>
        <p:txBody>
          <a:bodyPr wrap="square" rtlCol="0">
            <a:spAutoFit/>
          </a:bodyPr>
          <a:lstStyle/>
          <a:p>
            <a:r>
              <a:rPr lang="en-US" sz="1100" err="1"/>
              <a:t>HyperReplication</a:t>
            </a:r>
            <a:endParaRPr lang="en-US" sz="1100"/>
          </a:p>
        </p:txBody>
      </p:sp>
      <p:cxnSp>
        <p:nvCxnSpPr>
          <p:cNvPr id="54" name="Connector: Elbow 53">
            <a:extLst>
              <a:ext uri="{FF2B5EF4-FFF2-40B4-BE49-F238E27FC236}">
                <a16:creationId xmlns:a16="http://schemas.microsoft.com/office/drawing/2014/main" id="{2B9D6BF4-6ED7-4D23-BD9B-14D8C0DFA0C9}"/>
              </a:ext>
            </a:extLst>
          </p:cNvPr>
          <p:cNvCxnSpPr>
            <a:endCxn id="40" idx="0"/>
          </p:cNvCxnSpPr>
          <p:nvPr/>
        </p:nvCxnSpPr>
        <p:spPr>
          <a:xfrm rot="16200000" flipH="1">
            <a:off x="371169" y="2975921"/>
            <a:ext cx="2831444" cy="72880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B3D1703-3F5D-4B5E-BA27-DB77AD4F3FCA}"/>
              </a:ext>
            </a:extLst>
          </p:cNvPr>
          <p:cNvSpPr txBox="1"/>
          <p:nvPr/>
        </p:nvSpPr>
        <p:spPr>
          <a:xfrm>
            <a:off x="892723" y="3342473"/>
            <a:ext cx="1310695" cy="261610"/>
          </a:xfrm>
          <a:prstGeom prst="rect">
            <a:avLst/>
          </a:prstGeom>
          <a:noFill/>
        </p:spPr>
        <p:txBody>
          <a:bodyPr wrap="square" rtlCol="0">
            <a:spAutoFit/>
          </a:bodyPr>
          <a:lstStyle/>
          <a:p>
            <a:r>
              <a:rPr lang="en-US" sz="1100" err="1"/>
              <a:t>HyperReplication</a:t>
            </a:r>
            <a:endParaRPr lang="en-US" sz="1100"/>
          </a:p>
        </p:txBody>
      </p:sp>
      <p:pic>
        <p:nvPicPr>
          <p:cNvPr id="57" name="Picture 56" descr="A picture containing clock&#10;&#10;Description automatically generated">
            <a:extLst>
              <a:ext uri="{FF2B5EF4-FFF2-40B4-BE49-F238E27FC236}">
                <a16:creationId xmlns:a16="http://schemas.microsoft.com/office/drawing/2014/main" id="{EF3E3529-6164-4F28-960F-DD2CDC7EE04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523769" y="1351816"/>
            <a:ext cx="2300089" cy="1314337"/>
          </a:xfrm>
          <a:prstGeom prst="rect">
            <a:avLst/>
          </a:prstGeom>
        </p:spPr>
      </p:pic>
      <p:pic>
        <p:nvPicPr>
          <p:cNvPr id="60" name="Picture 59" descr="A picture containing drawing&#10;&#10;Description automatically generated">
            <a:extLst>
              <a:ext uri="{FF2B5EF4-FFF2-40B4-BE49-F238E27FC236}">
                <a16:creationId xmlns:a16="http://schemas.microsoft.com/office/drawing/2014/main" id="{582B783E-980E-42BC-8A10-A6E66A33D276}"/>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550310" y="4649216"/>
            <a:ext cx="2300088" cy="1314338"/>
          </a:xfrm>
          <a:prstGeom prst="rect">
            <a:avLst/>
          </a:prstGeom>
        </p:spPr>
      </p:pic>
      <p:cxnSp>
        <p:nvCxnSpPr>
          <p:cNvPr id="64" name="Connector: Elbow 63">
            <a:extLst>
              <a:ext uri="{FF2B5EF4-FFF2-40B4-BE49-F238E27FC236}">
                <a16:creationId xmlns:a16="http://schemas.microsoft.com/office/drawing/2014/main" id="{4B7BB2C2-9580-46A6-95FE-944CFDE41D58}"/>
              </a:ext>
            </a:extLst>
          </p:cNvPr>
          <p:cNvCxnSpPr>
            <a:cxnSpLocks/>
            <a:stCxn id="22" idx="3"/>
            <a:endCxn id="60" idx="1"/>
          </p:cNvCxnSpPr>
          <p:nvPr/>
        </p:nvCxnSpPr>
        <p:spPr>
          <a:xfrm>
            <a:off x="5849693" y="4750233"/>
            <a:ext cx="2700617" cy="55615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25B276A-F41A-43E9-9EDE-DDC1EFBADEEC}"/>
              </a:ext>
            </a:extLst>
          </p:cNvPr>
          <p:cNvSpPr txBox="1"/>
          <p:nvPr/>
        </p:nvSpPr>
        <p:spPr>
          <a:xfrm>
            <a:off x="6758081" y="5377028"/>
            <a:ext cx="1399498" cy="261610"/>
          </a:xfrm>
          <a:prstGeom prst="rect">
            <a:avLst/>
          </a:prstGeom>
          <a:noFill/>
        </p:spPr>
        <p:txBody>
          <a:bodyPr wrap="square" rtlCol="0">
            <a:spAutoFit/>
          </a:bodyPr>
          <a:lstStyle/>
          <a:p>
            <a:r>
              <a:rPr lang="en-US" sz="1100" err="1"/>
              <a:t>BCmanager</a:t>
            </a:r>
            <a:r>
              <a:rPr lang="en-US" sz="1100"/>
              <a:t> </a:t>
            </a:r>
            <a:r>
              <a:rPr lang="en-US" sz="1100" err="1"/>
              <a:t>eBackup</a:t>
            </a:r>
            <a:endParaRPr lang="en-US" sz="1100"/>
          </a:p>
        </p:txBody>
      </p:sp>
      <p:cxnSp>
        <p:nvCxnSpPr>
          <p:cNvPr id="68" name="Connector: Elbow 67">
            <a:extLst>
              <a:ext uri="{FF2B5EF4-FFF2-40B4-BE49-F238E27FC236}">
                <a16:creationId xmlns:a16="http://schemas.microsoft.com/office/drawing/2014/main" id="{3443709A-F147-4CEE-9D18-8198656FF0BB}"/>
              </a:ext>
            </a:extLst>
          </p:cNvPr>
          <p:cNvCxnSpPr>
            <a:cxnSpLocks/>
            <a:stCxn id="14" idx="3"/>
            <a:endCxn id="57" idx="1"/>
          </p:cNvCxnSpPr>
          <p:nvPr/>
        </p:nvCxnSpPr>
        <p:spPr>
          <a:xfrm flipV="1">
            <a:off x="7072288" y="2008985"/>
            <a:ext cx="1451481" cy="4041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0F16355-3F94-4DFD-9920-E44609A297A4}"/>
              </a:ext>
            </a:extLst>
          </p:cNvPr>
          <p:cNvSpPr txBox="1"/>
          <p:nvPr/>
        </p:nvSpPr>
        <p:spPr>
          <a:xfrm>
            <a:off x="7264389" y="2403353"/>
            <a:ext cx="1399498" cy="261610"/>
          </a:xfrm>
          <a:prstGeom prst="rect">
            <a:avLst/>
          </a:prstGeom>
          <a:noFill/>
        </p:spPr>
        <p:txBody>
          <a:bodyPr wrap="square" rtlCol="0">
            <a:spAutoFit/>
          </a:bodyPr>
          <a:lstStyle/>
          <a:p>
            <a:r>
              <a:rPr lang="en-US" sz="1100" err="1"/>
              <a:t>BCmanager</a:t>
            </a:r>
            <a:r>
              <a:rPr lang="en-US" sz="1100"/>
              <a:t> </a:t>
            </a:r>
            <a:r>
              <a:rPr lang="en-US" sz="1100" err="1"/>
              <a:t>eBackup</a:t>
            </a:r>
            <a:endParaRPr lang="en-US" sz="1100"/>
          </a:p>
        </p:txBody>
      </p:sp>
      <p:cxnSp>
        <p:nvCxnSpPr>
          <p:cNvPr id="71" name="Connector: Elbow 70">
            <a:extLst>
              <a:ext uri="{FF2B5EF4-FFF2-40B4-BE49-F238E27FC236}">
                <a16:creationId xmlns:a16="http://schemas.microsoft.com/office/drawing/2014/main" id="{71B3B0BC-7718-4FF5-BAAF-AC2F6B662D7E}"/>
              </a:ext>
            </a:extLst>
          </p:cNvPr>
          <p:cNvCxnSpPr>
            <a:cxnSpLocks/>
            <a:stCxn id="19" idx="3"/>
            <a:endCxn id="57" idx="1"/>
          </p:cNvCxnSpPr>
          <p:nvPr/>
        </p:nvCxnSpPr>
        <p:spPr>
          <a:xfrm>
            <a:off x="7080316" y="1212733"/>
            <a:ext cx="1443453" cy="79625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3BC67AC-089C-4D5A-9714-5CB018545156}"/>
              </a:ext>
            </a:extLst>
          </p:cNvPr>
          <p:cNvSpPr txBox="1"/>
          <p:nvPr/>
        </p:nvSpPr>
        <p:spPr>
          <a:xfrm>
            <a:off x="7767322" y="1396972"/>
            <a:ext cx="1399498" cy="430887"/>
          </a:xfrm>
          <a:prstGeom prst="rect">
            <a:avLst/>
          </a:prstGeom>
          <a:noFill/>
        </p:spPr>
        <p:txBody>
          <a:bodyPr wrap="square" rtlCol="0">
            <a:spAutoFit/>
          </a:bodyPr>
          <a:lstStyle/>
          <a:p>
            <a:r>
              <a:rPr lang="en-US" sz="1100"/>
              <a:t>Veeam cloud connect</a:t>
            </a:r>
          </a:p>
        </p:txBody>
      </p:sp>
      <p:pic>
        <p:nvPicPr>
          <p:cNvPr id="77" name="Picture 76" descr="A picture containing sign, room, drawing&#10;&#10;Description automatically generated">
            <a:extLst>
              <a:ext uri="{FF2B5EF4-FFF2-40B4-BE49-F238E27FC236}">
                <a16:creationId xmlns:a16="http://schemas.microsoft.com/office/drawing/2014/main" id="{0C946B5F-86B5-4F3D-865D-046D3DA6B3BD}"/>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726948" y="2922621"/>
            <a:ext cx="1946812" cy="1362923"/>
          </a:xfrm>
          <a:prstGeom prst="rect">
            <a:avLst/>
          </a:prstGeom>
        </p:spPr>
      </p:pic>
      <p:cxnSp>
        <p:nvCxnSpPr>
          <p:cNvPr id="80" name="Straight Connector 79">
            <a:extLst>
              <a:ext uri="{FF2B5EF4-FFF2-40B4-BE49-F238E27FC236}">
                <a16:creationId xmlns:a16="http://schemas.microsoft.com/office/drawing/2014/main" id="{CC400540-D374-4AE1-9307-36E7B454EDAB}"/>
              </a:ext>
            </a:extLst>
          </p:cNvPr>
          <p:cNvCxnSpPr>
            <a:cxnSpLocks/>
            <a:stCxn id="12" idx="3"/>
            <a:endCxn id="20" idx="1"/>
          </p:cNvCxnSpPr>
          <p:nvPr/>
        </p:nvCxnSpPr>
        <p:spPr>
          <a:xfrm flipV="1">
            <a:off x="4654406" y="1170878"/>
            <a:ext cx="1612955" cy="1"/>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124DDC2-5A3C-47E4-9BB1-E88CD23A2A38}"/>
              </a:ext>
            </a:extLst>
          </p:cNvPr>
          <p:cNvSpPr txBox="1"/>
          <p:nvPr/>
        </p:nvSpPr>
        <p:spPr>
          <a:xfrm>
            <a:off x="5048069" y="1123086"/>
            <a:ext cx="1050151" cy="430887"/>
          </a:xfrm>
          <a:prstGeom prst="rect">
            <a:avLst/>
          </a:prstGeom>
          <a:noFill/>
        </p:spPr>
        <p:txBody>
          <a:bodyPr wrap="square" rtlCol="0">
            <a:spAutoFit/>
          </a:bodyPr>
          <a:lstStyle/>
          <a:p>
            <a:r>
              <a:rPr lang="en-US" sz="1100"/>
              <a:t>Database replication</a:t>
            </a:r>
          </a:p>
        </p:txBody>
      </p:sp>
      <p:cxnSp>
        <p:nvCxnSpPr>
          <p:cNvPr id="83" name="Connector: Elbow 82">
            <a:extLst>
              <a:ext uri="{FF2B5EF4-FFF2-40B4-BE49-F238E27FC236}">
                <a16:creationId xmlns:a16="http://schemas.microsoft.com/office/drawing/2014/main" id="{2EFE69FE-2766-488C-93CD-5F8EBB9AEB95}"/>
              </a:ext>
            </a:extLst>
          </p:cNvPr>
          <p:cNvCxnSpPr>
            <a:cxnSpLocks/>
            <a:stCxn id="27" idx="1"/>
          </p:cNvCxnSpPr>
          <p:nvPr/>
        </p:nvCxnSpPr>
        <p:spPr>
          <a:xfrm rot="10800000" flipV="1">
            <a:off x="2322475" y="3568816"/>
            <a:ext cx="2623367" cy="111404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61E9EFF-B9CE-448E-96AB-803AC769EFA8}"/>
              </a:ext>
            </a:extLst>
          </p:cNvPr>
          <p:cNvSpPr txBox="1"/>
          <p:nvPr/>
        </p:nvSpPr>
        <p:spPr>
          <a:xfrm>
            <a:off x="2904614" y="3389731"/>
            <a:ext cx="1310695" cy="261610"/>
          </a:xfrm>
          <a:prstGeom prst="rect">
            <a:avLst/>
          </a:prstGeom>
          <a:noFill/>
        </p:spPr>
        <p:txBody>
          <a:bodyPr wrap="square" rtlCol="0">
            <a:spAutoFit/>
          </a:bodyPr>
          <a:lstStyle/>
          <a:p>
            <a:r>
              <a:rPr lang="en-US" sz="1100" err="1"/>
              <a:t>KubeEdge</a:t>
            </a:r>
            <a:endParaRPr lang="en-US" sz="1100"/>
          </a:p>
        </p:txBody>
      </p:sp>
      <p:cxnSp>
        <p:nvCxnSpPr>
          <p:cNvPr id="88" name="Connector: Elbow 87">
            <a:extLst>
              <a:ext uri="{FF2B5EF4-FFF2-40B4-BE49-F238E27FC236}">
                <a16:creationId xmlns:a16="http://schemas.microsoft.com/office/drawing/2014/main" id="{8BE42F86-8D14-405F-8386-425391589CF0}"/>
              </a:ext>
            </a:extLst>
          </p:cNvPr>
          <p:cNvCxnSpPr>
            <a:cxnSpLocks/>
            <a:endCxn id="77" idx="1"/>
          </p:cNvCxnSpPr>
          <p:nvPr/>
        </p:nvCxnSpPr>
        <p:spPr>
          <a:xfrm>
            <a:off x="5871021" y="3270285"/>
            <a:ext cx="2855927" cy="333798"/>
          </a:xfrm>
          <a:prstGeom prst="bentConnector3">
            <a:avLst>
              <a:gd name="adj1" fmla="val 70171"/>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DD11922-0E99-4734-AF61-B3A0E149E103}"/>
              </a:ext>
            </a:extLst>
          </p:cNvPr>
          <p:cNvSpPr txBox="1"/>
          <p:nvPr/>
        </p:nvSpPr>
        <p:spPr>
          <a:xfrm>
            <a:off x="8106516" y="3346425"/>
            <a:ext cx="608579" cy="261610"/>
          </a:xfrm>
          <a:prstGeom prst="rect">
            <a:avLst/>
          </a:prstGeom>
          <a:noFill/>
        </p:spPr>
        <p:txBody>
          <a:bodyPr wrap="square" rtlCol="0">
            <a:spAutoFit/>
          </a:bodyPr>
          <a:lstStyle/>
          <a:p>
            <a:r>
              <a:rPr lang="en-US" sz="1100"/>
              <a:t>Anthos</a:t>
            </a:r>
          </a:p>
        </p:txBody>
      </p:sp>
      <p:pic>
        <p:nvPicPr>
          <p:cNvPr id="91" name="Picture 90" descr="A picture containing train, small, sitting, plastic&#10;&#10;Description automatically generated">
            <a:extLst>
              <a:ext uri="{FF2B5EF4-FFF2-40B4-BE49-F238E27FC236}">
                <a16:creationId xmlns:a16="http://schemas.microsoft.com/office/drawing/2014/main" id="{CEABFD3C-E7F0-4A82-98B3-3891F6BE732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853091" y="1236481"/>
            <a:ext cx="412954" cy="412954"/>
          </a:xfrm>
          <a:prstGeom prst="rect">
            <a:avLst/>
          </a:prstGeom>
        </p:spPr>
      </p:pic>
      <p:pic>
        <p:nvPicPr>
          <p:cNvPr id="93" name="Picture 92" descr="A picture containing train, small, sitting, plastic&#10;&#10;Description automatically generated">
            <a:extLst>
              <a:ext uri="{FF2B5EF4-FFF2-40B4-BE49-F238E27FC236}">
                <a16:creationId xmlns:a16="http://schemas.microsoft.com/office/drawing/2014/main" id="{48890CBD-A642-4816-9439-37CD7D58383C}"/>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734155" y="3375881"/>
            <a:ext cx="412954" cy="412954"/>
          </a:xfrm>
          <a:prstGeom prst="rect">
            <a:avLst/>
          </a:prstGeom>
        </p:spPr>
      </p:pic>
      <p:cxnSp>
        <p:nvCxnSpPr>
          <p:cNvPr id="98" name="Connector: Elbow 97">
            <a:extLst>
              <a:ext uri="{FF2B5EF4-FFF2-40B4-BE49-F238E27FC236}">
                <a16:creationId xmlns:a16="http://schemas.microsoft.com/office/drawing/2014/main" id="{361D6325-7F48-4074-BB80-BADD94F71A13}"/>
              </a:ext>
            </a:extLst>
          </p:cNvPr>
          <p:cNvCxnSpPr>
            <a:cxnSpLocks/>
          </p:cNvCxnSpPr>
          <p:nvPr/>
        </p:nvCxnSpPr>
        <p:spPr>
          <a:xfrm>
            <a:off x="5800563" y="3935226"/>
            <a:ext cx="3134925" cy="10699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E7BA36A-2F42-440F-949A-6D1203305155}"/>
              </a:ext>
            </a:extLst>
          </p:cNvPr>
          <p:cNvSpPr txBox="1"/>
          <p:nvPr/>
        </p:nvSpPr>
        <p:spPr>
          <a:xfrm>
            <a:off x="6165358" y="3959423"/>
            <a:ext cx="1399498" cy="261610"/>
          </a:xfrm>
          <a:prstGeom prst="rect">
            <a:avLst/>
          </a:prstGeom>
          <a:noFill/>
        </p:spPr>
        <p:txBody>
          <a:bodyPr wrap="square" rtlCol="0">
            <a:spAutoFit/>
          </a:bodyPr>
          <a:lstStyle/>
          <a:p>
            <a:r>
              <a:rPr lang="en-US" sz="1100"/>
              <a:t>ATEMPO </a:t>
            </a:r>
            <a:r>
              <a:rPr lang="en-US" sz="1100" err="1"/>
              <a:t>Miria</a:t>
            </a:r>
            <a:endParaRPr lang="en-US" sz="1100"/>
          </a:p>
        </p:txBody>
      </p:sp>
      <p:pic>
        <p:nvPicPr>
          <p:cNvPr id="101" name="Picture 100" descr="A picture containing train, small, sitting, plastic&#10;&#10;Description automatically generated">
            <a:extLst>
              <a:ext uri="{FF2B5EF4-FFF2-40B4-BE49-F238E27FC236}">
                <a16:creationId xmlns:a16="http://schemas.microsoft.com/office/drawing/2014/main" id="{C140493B-268E-433E-A59D-A2D9B46B10C5}"/>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9235413" y="4373177"/>
            <a:ext cx="412954" cy="412954"/>
          </a:xfrm>
          <a:prstGeom prst="rect">
            <a:avLst/>
          </a:prstGeom>
        </p:spPr>
      </p:pic>
      <p:cxnSp>
        <p:nvCxnSpPr>
          <p:cNvPr id="107" name="Connector: Elbow 106">
            <a:extLst>
              <a:ext uri="{FF2B5EF4-FFF2-40B4-BE49-F238E27FC236}">
                <a16:creationId xmlns:a16="http://schemas.microsoft.com/office/drawing/2014/main" id="{6944F49E-02CC-4B56-A7DC-8F4D4262B19F}"/>
              </a:ext>
            </a:extLst>
          </p:cNvPr>
          <p:cNvCxnSpPr>
            <a:stCxn id="93" idx="3"/>
            <a:endCxn id="101" idx="1"/>
          </p:cNvCxnSpPr>
          <p:nvPr/>
        </p:nvCxnSpPr>
        <p:spPr>
          <a:xfrm>
            <a:off x="6147109" y="3582358"/>
            <a:ext cx="3088304" cy="997296"/>
          </a:xfrm>
          <a:prstGeom prst="bentConnector3">
            <a:avLst>
              <a:gd name="adj1" fmla="val 48815"/>
            </a:avLst>
          </a:prstGeom>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3E1F917-4F3A-4D2E-AFEB-42DDB4A86542}"/>
              </a:ext>
            </a:extLst>
          </p:cNvPr>
          <p:cNvSpPr txBox="1"/>
          <p:nvPr/>
        </p:nvSpPr>
        <p:spPr>
          <a:xfrm>
            <a:off x="6266941" y="3361596"/>
            <a:ext cx="1399498" cy="261610"/>
          </a:xfrm>
          <a:prstGeom prst="rect">
            <a:avLst/>
          </a:prstGeom>
          <a:noFill/>
        </p:spPr>
        <p:txBody>
          <a:bodyPr wrap="square" rtlCol="0">
            <a:spAutoFit/>
          </a:bodyPr>
          <a:lstStyle/>
          <a:p>
            <a:r>
              <a:rPr lang="en-US" sz="1100" err="1"/>
              <a:t>Vmware</a:t>
            </a:r>
            <a:r>
              <a:rPr lang="en-US" sz="1100"/>
              <a:t> </a:t>
            </a:r>
            <a:r>
              <a:rPr lang="en-US" sz="1100" err="1"/>
              <a:t>vmotion</a:t>
            </a:r>
            <a:endParaRPr lang="en-US" sz="1100"/>
          </a:p>
        </p:txBody>
      </p:sp>
      <p:pic>
        <p:nvPicPr>
          <p:cNvPr id="114" name="Picture 113" descr="A picture containing train, small, sitting, plastic&#10;&#10;Description automatically generated">
            <a:extLst>
              <a:ext uri="{FF2B5EF4-FFF2-40B4-BE49-F238E27FC236}">
                <a16:creationId xmlns:a16="http://schemas.microsoft.com/office/drawing/2014/main" id="{B6B0A638-C657-4691-B2A8-D1FC7E627FD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4625573" y="1215049"/>
            <a:ext cx="412954" cy="412954"/>
          </a:xfrm>
          <a:prstGeom prst="rect">
            <a:avLst/>
          </a:prstGeom>
        </p:spPr>
      </p:pic>
      <p:sp>
        <p:nvSpPr>
          <p:cNvPr id="115" name="TextBox 114">
            <a:extLst>
              <a:ext uri="{FF2B5EF4-FFF2-40B4-BE49-F238E27FC236}">
                <a16:creationId xmlns:a16="http://schemas.microsoft.com/office/drawing/2014/main" id="{95C22B32-E759-410D-AE3D-08C7158218CB}"/>
              </a:ext>
            </a:extLst>
          </p:cNvPr>
          <p:cNvSpPr txBox="1"/>
          <p:nvPr/>
        </p:nvSpPr>
        <p:spPr>
          <a:xfrm>
            <a:off x="5106972" y="1539589"/>
            <a:ext cx="1050151" cy="261610"/>
          </a:xfrm>
          <a:prstGeom prst="rect">
            <a:avLst/>
          </a:prstGeom>
          <a:noFill/>
        </p:spPr>
        <p:txBody>
          <a:bodyPr wrap="square" rtlCol="0">
            <a:spAutoFit/>
          </a:bodyPr>
          <a:lstStyle/>
          <a:p>
            <a:r>
              <a:rPr lang="en-US" sz="1100"/>
              <a:t>VM replication</a:t>
            </a:r>
          </a:p>
        </p:txBody>
      </p:sp>
      <p:pic>
        <p:nvPicPr>
          <p:cNvPr id="122" name="Picture 121" descr="A picture containing drawing, plate&#10;&#10;Description automatically generated">
            <a:extLst>
              <a:ext uri="{FF2B5EF4-FFF2-40B4-BE49-F238E27FC236}">
                <a16:creationId xmlns:a16="http://schemas.microsoft.com/office/drawing/2014/main" id="{4303F7F7-3453-43E7-B8FD-0985E62A9A31}"/>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038600" y="1636261"/>
            <a:ext cx="412778" cy="412778"/>
          </a:xfrm>
          <a:prstGeom prst="rect">
            <a:avLst/>
          </a:prstGeom>
        </p:spPr>
      </p:pic>
      <p:pic>
        <p:nvPicPr>
          <p:cNvPr id="123" name="Picture 122" descr="A picture containing drawing, plate&#10;&#10;Description automatically generated">
            <a:extLst>
              <a:ext uri="{FF2B5EF4-FFF2-40B4-BE49-F238E27FC236}">
                <a16:creationId xmlns:a16="http://schemas.microsoft.com/office/drawing/2014/main" id="{C24462B5-16E6-44F9-AAF4-952588D27AAC}"/>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6430573" y="1628812"/>
            <a:ext cx="412778" cy="412778"/>
          </a:xfrm>
          <a:prstGeom prst="rect">
            <a:avLst/>
          </a:prstGeom>
        </p:spPr>
      </p:pic>
      <p:pic>
        <p:nvPicPr>
          <p:cNvPr id="124" name="Picture 123" descr="A picture containing drawing, plate&#10;&#10;Description automatically generated">
            <a:extLst>
              <a:ext uri="{FF2B5EF4-FFF2-40B4-BE49-F238E27FC236}">
                <a16:creationId xmlns:a16="http://schemas.microsoft.com/office/drawing/2014/main" id="{092B7C67-ABA2-4F9D-8AAB-4A2FE220D194}"/>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182992" y="4006164"/>
            <a:ext cx="412778" cy="412778"/>
          </a:xfrm>
          <a:prstGeom prst="rect">
            <a:avLst/>
          </a:prstGeom>
        </p:spPr>
      </p:pic>
      <p:pic>
        <p:nvPicPr>
          <p:cNvPr id="125" name="Picture 124" descr="A close up of a logo&#10;&#10;Description automatically generated">
            <a:extLst>
              <a:ext uri="{FF2B5EF4-FFF2-40B4-BE49-F238E27FC236}">
                <a16:creationId xmlns:a16="http://schemas.microsoft.com/office/drawing/2014/main" id="{CABBA023-87AD-4C2C-8582-BD8916427E67}"/>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2950543" y="3631179"/>
            <a:ext cx="199248" cy="199248"/>
          </a:xfrm>
          <a:prstGeom prst="rect">
            <a:avLst/>
          </a:prstGeom>
        </p:spPr>
      </p:pic>
      <p:pic>
        <p:nvPicPr>
          <p:cNvPr id="127" name="Picture 126" descr="A close up of a logo&#10;&#10;Description automatically generated">
            <a:extLst>
              <a:ext uri="{FF2B5EF4-FFF2-40B4-BE49-F238E27FC236}">
                <a16:creationId xmlns:a16="http://schemas.microsoft.com/office/drawing/2014/main" id="{4838C4C6-3307-45C5-AE7A-DBFD909D6A6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7946654" y="3166709"/>
            <a:ext cx="199248" cy="199248"/>
          </a:xfrm>
          <a:prstGeom prst="rect">
            <a:avLst/>
          </a:prstGeom>
        </p:spPr>
      </p:pic>
      <p:pic>
        <p:nvPicPr>
          <p:cNvPr id="128" name="Picture 127" descr="A close up of a logo&#10;&#10;Description automatically generated">
            <a:extLst>
              <a:ext uri="{FF2B5EF4-FFF2-40B4-BE49-F238E27FC236}">
                <a16:creationId xmlns:a16="http://schemas.microsoft.com/office/drawing/2014/main" id="{1D0AD6AF-B754-4EFB-96D4-8142558F6F83}"/>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7326222" y="3582499"/>
            <a:ext cx="199248" cy="199248"/>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079D0740-2E13-4B39-9910-790A2F79765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6813776" y="4858476"/>
            <a:ext cx="245792" cy="245792"/>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9A03970A-A7E0-4C23-8AF8-2872AE654993}"/>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7046908" y="4188275"/>
            <a:ext cx="245792" cy="245792"/>
          </a:xfrm>
          <a:prstGeom prst="rect">
            <a:avLst/>
          </a:prstGeom>
        </p:spPr>
      </p:pic>
      <p:pic>
        <p:nvPicPr>
          <p:cNvPr id="131" name="Picture 130" descr="A close up of a sign&#10;&#10;Description automatically generated">
            <a:extLst>
              <a:ext uri="{FF2B5EF4-FFF2-40B4-BE49-F238E27FC236}">
                <a16:creationId xmlns:a16="http://schemas.microsoft.com/office/drawing/2014/main" id="{F0CEDAD0-7742-485A-919B-23024D22FF5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4131475" y="3114563"/>
            <a:ext cx="245792" cy="245792"/>
          </a:xfrm>
          <a:prstGeom prst="rect">
            <a:avLst/>
          </a:prstGeom>
        </p:spPr>
      </p:pic>
      <p:pic>
        <p:nvPicPr>
          <p:cNvPr id="132" name="Picture 131" descr="A close up of a sign&#10;&#10;Description automatically generated">
            <a:extLst>
              <a:ext uri="{FF2B5EF4-FFF2-40B4-BE49-F238E27FC236}">
                <a16:creationId xmlns:a16="http://schemas.microsoft.com/office/drawing/2014/main" id="{C4B90FB0-CC2B-4218-A2E0-B39704AEB329}"/>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5375771" y="2438977"/>
            <a:ext cx="245792" cy="245792"/>
          </a:xfrm>
          <a:prstGeom prst="rect">
            <a:avLst/>
          </a:prstGeom>
        </p:spPr>
      </p:pic>
      <p:pic>
        <p:nvPicPr>
          <p:cNvPr id="133" name="Picture 132" descr="A close up of a sign&#10;&#10;Description automatically generated">
            <a:extLst>
              <a:ext uri="{FF2B5EF4-FFF2-40B4-BE49-F238E27FC236}">
                <a16:creationId xmlns:a16="http://schemas.microsoft.com/office/drawing/2014/main" id="{924E3930-85CE-43C2-8977-98D2C57F981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5341286" y="849279"/>
            <a:ext cx="245792" cy="245792"/>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9944943F-BBB9-4034-9360-484A012A6386}"/>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8408901" y="1693652"/>
            <a:ext cx="245792" cy="245792"/>
          </a:xfrm>
          <a:prstGeom prst="rect">
            <a:avLst/>
          </a:prstGeom>
        </p:spPr>
      </p:pic>
      <p:pic>
        <p:nvPicPr>
          <p:cNvPr id="135" name="Picture 134" descr="A close up of a sign&#10;&#10;Description automatically generated">
            <a:extLst>
              <a:ext uri="{FF2B5EF4-FFF2-40B4-BE49-F238E27FC236}">
                <a16:creationId xmlns:a16="http://schemas.microsoft.com/office/drawing/2014/main" id="{1BF3C81A-B558-4D61-B862-9DDF0CE9563F}"/>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2897278" y="2017263"/>
            <a:ext cx="245792" cy="245792"/>
          </a:xfrm>
          <a:prstGeom prst="rect">
            <a:avLst/>
          </a:prstGeom>
        </p:spPr>
      </p:pic>
      <p:pic>
        <p:nvPicPr>
          <p:cNvPr id="136" name="Picture 135" descr="A close up of a sign&#10;&#10;Description automatically generated">
            <a:extLst>
              <a:ext uri="{FF2B5EF4-FFF2-40B4-BE49-F238E27FC236}">
                <a16:creationId xmlns:a16="http://schemas.microsoft.com/office/drawing/2014/main" id="{443A9C3C-6207-4C24-BD68-1B1CAD9C06DC}"/>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3879736" y="4849221"/>
            <a:ext cx="245792" cy="245792"/>
          </a:xfrm>
          <a:prstGeom prst="rect">
            <a:avLst/>
          </a:prstGeom>
        </p:spPr>
      </p:pic>
      <p:pic>
        <p:nvPicPr>
          <p:cNvPr id="137" name="Picture 136" descr="A close up of a sign&#10;&#10;Description automatically generated">
            <a:extLst>
              <a:ext uri="{FF2B5EF4-FFF2-40B4-BE49-F238E27FC236}">
                <a16:creationId xmlns:a16="http://schemas.microsoft.com/office/drawing/2014/main" id="{EE91846C-A38A-4009-AFAC-E7CD913F1974}"/>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rot="5400000">
            <a:off x="1452991" y="3035878"/>
            <a:ext cx="245792" cy="245792"/>
          </a:xfrm>
          <a:prstGeom prst="rect">
            <a:avLst/>
          </a:prstGeom>
        </p:spPr>
      </p:pic>
      <p:sp>
        <p:nvSpPr>
          <p:cNvPr id="29" name="Rectangle: Rounded Corners 28">
            <a:extLst>
              <a:ext uri="{FF2B5EF4-FFF2-40B4-BE49-F238E27FC236}">
                <a16:creationId xmlns:a16="http://schemas.microsoft.com/office/drawing/2014/main" id="{41D8F580-6B43-434D-8A81-76D2A7283669}"/>
              </a:ext>
            </a:extLst>
          </p:cNvPr>
          <p:cNvSpPr/>
          <p:nvPr/>
        </p:nvSpPr>
        <p:spPr>
          <a:xfrm>
            <a:off x="3474545" y="307731"/>
            <a:ext cx="4079378" cy="5758614"/>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71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CE73-1B09-4FFC-A468-B80410FCDE39}"/>
              </a:ext>
            </a:extLst>
          </p:cNvPr>
          <p:cNvSpPr>
            <a:spLocks noGrp="1"/>
          </p:cNvSpPr>
          <p:nvPr>
            <p:ph type="ctrTitle"/>
          </p:nvPr>
        </p:nvSpPr>
        <p:spPr/>
        <p:txBody>
          <a:bodyPr/>
          <a:lstStyle/>
          <a:p>
            <a:r>
              <a:rPr lang="en-US"/>
              <a:t>Huawei End-to-end NVME</a:t>
            </a:r>
          </a:p>
        </p:txBody>
      </p:sp>
    </p:spTree>
    <p:extLst>
      <p:ext uri="{BB962C8B-B14F-4D97-AF65-F5344CB8AC3E}">
        <p14:creationId xmlns:p14="http://schemas.microsoft.com/office/powerpoint/2010/main" val="3547635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6BAE10-25DB-4780-B071-99B06240C4FF}"/>
              </a:ext>
            </a:extLst>
          </p:cNvPr>
          <p:cNvPicPr>
            <a:picLocks noChangeAspect="1"/>
          </p:cNvPicPr>
          <p:nvPr/>
        </p:nvPicPr>
        <p:blipFill>
          <a:blip r:embed="rId2"/>
          <a:stretch>
            <a:fillRect/>
          </a:stretch>
        </p:blipFill>
        <p:spPr>
          <a:xfrm>
            <a:off x="922529" y="2492056"/>
            <a:ext cx="6966830" cy="4014783"/>
          </a:xfrm>
          <a:prstGeom prst="rect">
            <a:avLst/>
          </a:prstGeom>
        </p:spPr>
      </p:pic>
      <p:sp>
        <p:nvSpPr>
          <p:cNvPr id="2" name="Slide Number Placeholder 1">
            <a:extLst>
              <a:ext uri="{FF2B5EF4-FFF2-40B4-BE49-F238E27FC236}">
                <a16:creationId xmlns:a16="http://schemas.microsoft.com/office/drawing/2014/main" id="{A659989D-96DE-4B40-B055-9C3A01FCF3FD}"/>
              </a:ext>
            </a:extLst>
          </p:cNvPr>
          <p:cNvSpPr>
            <a:spLocks noGrp="1"/>
          </p:cNvSpPr>
          <p:nvPr>
            <p:ph type="sldNum" sz="quarter" idx="12"/>
          </p:nvPr>
        </p:nvSpPr>
        <p:spPr/>
        <p:txBody>
          <a:bodyPr/>
          <a:lstStyle/>
          <a:p>
            <a:fld id="{3B917CB5-27BD-4ECA-9D86-80D4B900A204}" type="slidenum">
              <a:rPr lang="en-US" smtClean="0"/>
              <a:pPr/>
              <a:t>7</a:t>
            </a:fld>
            <a:endParaRPr lang="en-US"/>
          </a:p>
        </p:txBody>
      </p:sp>
      <p:sp>
        <p:nvSpPr>
          <p:cNvPr id="4" name="TextBox 3">
            <a:extLst>
              <a:ext uri="{FF2B5EF4-FFF2-40B4-BE49-F238E27FC236}">
                <a16:creationId xmlns:a16="http://schemas.microsoft.com/office/drawing/2014/main" id="{089ED2CC-0BA1-4968-B9D4-38F37C35AAF2}"/>
              </a:ext>
            </a:extLst>
          </p:cNvPr>
          <p:cNvSpPr txBox="1"/>
          <p:nvPr/>
        </p:nvSpPr>
        <p:spPr>
          <a:xfrm>
            <a:off x="2900916" y="446566"/>
            <a:ext cx="6390168" cy="584775"/>
          </a:xfrm>
          <a:prstGeom prst="rect">
            <a:avLst/>
          </a:prstGeom>
          <a:noFill/>
        </p:spPr>
        <p:txBody>
          <a:bodyPr wrap="square" rtlCol="0">
            <a:spAutoFit/>
          </a:bodyPr>
          <a:lstStyle/>
          <a:p>
            <a:pPr algn="ctr"/>
            <a:r>
              <a:rPr lang="en-US" sz="3200"/>
              <a:t>NVME Overview</a:t>
            </a:r>
          </a:p>
        </p:txBody>
      </p:sp>
      <p:sp>
        <p:nvSpPr>
          <p:cNvPr id="5" name="TextBox 4">
            <a:extLst>
              <a:ext uri="{FF2B5EF4-FFF2-40B4-BE49-F238E27FC236}">
                <a16:creationId xmlns:a16="http://schemas.microsoft.com/office/drawing/2014/main" id="{8FA6301C-A49C-4937-BC22-1C0AF5B66232}"/>
              </a:ext>
            </a:extLst>
          </p:cNvPr>
          <p:cNvSpPr txBox="1"/>
          <p:nvPr/>
        </p:nvSpPr>
        <p:spPr>
          <a:xfrm>
            <a:off x="518491" y="1177964"/>
            <a:ext cx="5444326" cy="2862322"/>
          </a:xfrm>
          <a:prstGeom prst="rect">
            <a:avLst/>
          </a:prstGeom>
          <a:noFill/>
        </p:spPr>
        <p:txBody>
          <a:bodyPr wrap="square" rtlCol="0">
            <a:spAutoFit/>
          </a:bodyPr>
          <a:lstStyle/>
          <a:p>
            <a:pPr marL="285750" indent="-285750">
              <a:buFont typeface="Arial" panose="020B0604020202020204" pitchFamily="34" charset="0"/>
              <a:buChar char="•"/>
            </a:pPr>
            <a:r>
              <a:rPr lang="en-US"/>
              <a:t>The global </a:t>
            </a:r>
            <a:r>
              <a:rPr lang="en-US" err="1"/>
              <a:t>NVMe</a:t>
            </a:r>
            <a:r>
              <a:rPr lang="en-US"/>
              <a:t> market size is projected to grow from USD 44.6 billion in 2020 to USD 163.5 billion by 2025; it is expected to grow at a CAGR of 29.7% from 2020 to 2025.</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NVMe</a:t>
            </a:r>
            <a:r>
              <a:rPr lang="en-US"/>
              <a:t> is an interface that was specifically designed for SSDs, and </a:t>
            </a:r>
            <a:r>
              <a:rPr lang="en-US" err="1"/>
              <a:t>NVMe</a:t>
            </a:r>
            <a:r>
              <a:rPr lang="en-US"/>
              <a:t> SSDs were introduced to provide better data storage and processing operations, and the lowest latency possible when compared with HDDs and traditional SSDs (SATA and SAS).</a:t>
            </a:r>
          </a:p>
        </p:txBody>
      </p:sp>
      <p:grpSp>
        <p:nvGrpSpPr>
          <p:cNvPr id="10" name="Group 9">
            <a:extLst>
              <a:ext uri="{FF2B5EF4-FFF2-40B4-BE49-F238E27FC236}">
                <a16:creationId xmlns:a16="http://schemas.microsoft.com/office/drawing/2014/main" id="{EA15DC0B-A37E-47A6-AEB5-0D4FA380A007}"/>
              </a:ext>
            </a:extLst>
          </p:cNvPr>
          <p:cNvGrpSpPr/>
          <p:nvPr/>
        </p:nvGrpSpPr>
        <p:grpSpPr>
          <a:xfrm>
            <a:off x="8293397" y="1307305"/>
            <a:ext cx="3285461" cy="4849496"/>
            <a:chOff x="8617688" y="1392366"/>
            <a:chExt cx="3285461" cy="4849496"/>
          </a:xfrm>
        </p:grpSpPr>
        <p:sp>
          <p:nvSpPr>
            <p:cNvPr id="7" name="TextBox 6">
              <a:extLst>
                <a:ext uri="{FF2B5EF4-FFF2-40B4-BE49-F238E27FC236}">
                  <a16:creationId xmlns:a16="http://schemas.microsoft.com/office/drawing/2014/main" id="{BBA21515-EB1D-480B-AAA4-DC8A0D39164D}"/>
                </a:ext>
              </a:extLst>
            </p:cNvPr>
            <p:cNvSpPr txBox="1"/>
            <p:nvPr/>
          </p:nvSpPr>
          <p:spPr>
            <a:xfrm>
              <a:off x="8617688" y="1392366"/>
              <a:ext cx="3285461" cy="369332"/>
            </a:xfrm>
            <a:prstGeom prst="rect">
              <a:avLst/>
            </a:prstGeom>
            <a:noFill/>
          </p:spPr>
          <p:txBody>
            <a:bodyPr wrap="square" rtlCol="0">
              <a:spAutoFit/>
            </a:bodyPr>
            <a:lstStyle/>
            <a:p>
              <a:r>
                <a:rPr lang="en-US"/>
                <a:t>NVME greatly shortens I/O stack</a:t>
              </a:r>
            </a:p>
          </p:txBody>
        </p:sp>
        <p:pic>
          <p:nvPicPr>
            <p:cNvPr id="9" name="Picture 8">
              <a:extLst>
                <a:ext uri="{FF2B5EF4-FFF2-40B4-BE49-F238E27FC236}">
                  <a16:creationId xmlns:a16="http://schemas.microsoft.com/office/drawing/2014/main" id="{907F2806-D660-4C5C-88EB-07329830A0E5}"/>
                </a:ext>
              </a:extLst>
            </p:cNvPr>
            <p:cNvPicPr>
              <a:picLocks noChangeAspect="1"/>
            </p:cNvPicPr>
            <p:nvPr/>
          </p:nvPicPr>
          <p:blipFill>
            <a:blip r:embed="rId3"/>
            <a:stretch>
              <a:fillRect/>
            </a:stretch>
          </p:blipFill>
          <p:spPr>
            <a:xfrm>
              <a:off x="8984512" y="2028587"/>
              <a:ext cx="2551814" cy="4213275"/>
            </a:xfrm>
            <a:prstGeom prst="rect">
              <a:avLst/>
            </a:prstGeom>
          </p:spPr>
        </p:pic>
      </p:grpSp>
    </p:spTree>
    <p:extLst>
      <p:ext uri="{BB962C8B-B14F-4D97-AF65-F5344CB8AC3E}">
        <p14:creationId xmlns:p14="http://schemas.microsoft.com/office/powerpoint/2010/main" val="32205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A75F17-423C-4658-9D74-40EC3B11617C}"/>
              </a:ext>
            </a:extLst>
          </p:cNvPr>
          <p:cNvSpPr>
            <a:spLocks noGrp="1"/>
          </p:cNvSpPr>
          <p:nvPr>
            <p:ph type="sldNum" sz="quarter" idx="12"/>
          </p:nvPr>
        </p:nvSpPr>
        <p:spPr/>
        <p:txBody>
          <a:bodyPr/>
          <a:lstStyle/>
          <a:p>
            <a:fld id="{3B917CB5-27BD-4ECA-9D86-80D4B900A204}" type="slidenum">
              <a:rPr lang="en-US" smtClean="0"/>
              <a:pPr/>
              <a:t>8</a:t>
            </a:fld>
            <a:endParaRPr lang="en-US"/>
          </a:p>
        </p:txBody>
      </p:sp>
      <p:sp>
        <p:nvSpPr>
          <p:cNvPr id="4" name="Left-Right Arrow 1480">
            <a:extLst>
              <a:ext uri="{FF2B5EF4-FFF2-40B4-BE49-F238E27FC236}">
                <a16:creationId xmlns:a16="http://schemas.microsoft.com/office/drawing/2014/main" id="{04BBD517-BAA6-49F1-8ECF-DEB726A6C3CB}"/>
              </a:ext>
            </a:extLst>
          </p:cNvPr>
          <p:cNvSpPr/>
          <p:nvPr/>
        </p:nvSpPr>
        <p:spPr>
          <a:xfrm rot="5400000">
            <a:off x="3999289" y="3222807"/>
            <a:ext cx="4589033" cy="600657"/>
          </a:xfrm>
          <a:prstGeom prst="leftRightArrow">
            <a:avLst/>
          </a:prstGeom>
          <a:pattFill prst="trellis">
            <a:fgClr>
              <a:srgbClr val="FFFFFF"/>
            </a:fgClr>
            <a:bgClr>
              <a:schemeClr val="bg1"/>
            </a:bgClr>
          </a:patt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nvGrpSpPr>
          <p:cNvPr id="5" name="Group 1493">
            <a:extLst>
              <a:ext uri="{FF2B5EF4-FFF2-40B4-BE49-F238E27FC236}">
                <a16:creationId xmlns:a16="http://schemas.microsoft.com/office/drawing/2014/main" id="{EE4CBF59-87D1-4C4E-BB96-9C033518176F}"/>
              </a:ext>
            </a:extLst>
          </p:cNvPr>
          <p:cNvGrpSpPr/>
          <p:nvPr/>
        </p:nvGrpSpPr>
        <p:grpSpPr>
          <a:xfrm>
            <a:off x="5706598" y="4904018"/>
            <a:ext cx="731149" cy="79993"/>
            <a:chOff x="8567360" y="5327976"/>
            <a:chExt cx="557161" cy="100748"/>
          </a:xfrm>
        </p:grpSpPr>
        <p:sp>
          <p:nvSpPr>
            <p:cNvPr id="6" name="Rectangle 1488">
              <a:extLst>
                <a:ext uri="{FF2B5EF4-FFF2-40B4-BE49-F238E27FC236}">
                  <a16:creationId xmlns:a16="http://schemas.microsoft.com/office/drawing/2014/main" id="{3EB55473-A492-40B3-B585-434AEA16D631}"/>
                </a:ext>
              </a:extLst>
            </p:cNvPr>
            <p:cNvSpPr/>
            <p:nvPr/>
          </p:nvSpPr>
          <p:spPr>
            <a:xfrm>
              <a:off x="8905801" y="5327976"/>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7" name="Straight Connector 1489">
              <a:extLst>
                <a:ext uri="{FF2B5EF4-FFF2-40B4-BE49-F238E27FC236}">
                  <a16:creationId xmlns:a16="http://schemas.microsoft.com/office/drawing/2014/main" id="{A45A4BCF-4AC7-4D9E-89E1-14427521CC24}"/>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8" name="Group 1494">
            <a:extLst>
              <a:ext uri="{FF2B5EF4-FFF2-40B4-BE49-F238E27FC236}">
                <a16:creationId xmlns:a16="http://schemas.microsoft.com/office/drawing/2014/main" id="{91528131-987B-45A2-8BF0-92D07DB37362}"/>
              </a:ext>
            </a:extLst>
          </p:cNvPr>
          <p:cNvGrpSpPr/>
          <p:nvPr/>
        </p:nvGrpSpPr>
        <p:grpSpPr>
          <a:xfrm>
            <a:off x="5694114" y="5376238"/>
            <a:ext cx="743632" cy="79993"/>
            <a:chOff x="8567360" y="5325917"/>
            <a:chExt cx="566674" cy="100748"/>
          </a:xfrm>
        </p:grpSpPr>
        <p:sp>
          <p:nvSpPr>
            <p:cNvPr id="9" name="Rectangle 1495">
              <a:extLst>
                <a:ext uri="{FF2B5EF4-FFF2-40B4-BE49-F238E27FC236}">
                  <a16:creationId xmlns:a16="http://schemas.microsoft.com/office/drawing/2014/main" id="{B8BB0929-8339-4EB3-A68E-F934597A7B56}"/>
                </a:ext>
              </a:extLst>
            </p:cNvPr>
            <p:cNvSpPr/>
            <p:nvPr/>
          </p:nvSpPr>
          <p:spPr>
            <a:xfrm>
              <a:off x="8915314" y="5325917"/>
              <a:ext cx="218720"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0" name="Straight Connector 1496">
              <a:extLst>
                <a:ext uri="{FF2B5EF4-FFF2-40B4-BE49-F238E27FC236}">
                  <a16:creationId xmlns:a16="http://schemas.microsoft.com/office/drawing/2014/main" id="{00F1A83F-1C01-458A-9E89-B00F6CB7F313}"/>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1" name="Group 1497">
            <a:extLst>
              <a:ext uri="{FF2B5EF4-FFF2-40B4-BE49-F238E27FC236}">
                <a16:creationId xmlns:a16="http://schemas.microsoft.com/office/drawing/2014/main" id="{6D7F23A0-8A60-4E02-B596-064FEDC8B7A6}"/>
              </a:ext>
            </a:extLst>
          </p:cNvPr>
          <p:cNvGrpSpPr/>
          <p:nvPr/>
        </p:nvGrpSpPr>
        <p:grpSpPr>
          <a:xfrm>
            <a:off x="5710960" y="4384966"/>
            <a:ext cx="726787" cy="79993"/>
            <a:chOff x="8567360" y="5325917"/>
            <a:chExt cx="553837" cy="100748"/>
          </a:xfrm>
        </p:grpSpPr>
        <p:sp>
          <p:nvSpPr>
            <p:cNvPr id="12" name="Rectangle 1498">
              <a:extLst>
                <a:ext uri="{FF2B5EF4-FFF2-40B4-BE49-F238E27FC236}">
                  <a16:creationId xmlns:a16="http://schemas.microsoft.com/office/drawing/2014/main" id="{A0A94203-125E-4B27-9DED-3352DB870325}"/>
                </a:ext>
              </a:extLst>
            </p:cNvPr>
            <p:cNvSpPr/>
            <p:nvPr/>
          </p:nvSpPr>
          <p:spPr>
            <a:xfrm>
              <a:off x="8901985" y="5325917"/>
              <a:ext cx="219212"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3" name="Straight Connector 1499">
              <a:extLst>
                <a:ext uri="{FF2B5EF4-FFF2-40B4-BE49-F238E27FC236}">
                  <a16:creationId xmlns:a16="http://schemas.microsoft.com/office/drawing/2014/main" id="{F61A7E34-CD5B-48F0-AA60-9107686E2021}"/>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4" name="Group 1500">
            <a:extLst>
              <a:ext uri="{FF2B5EF4-FFF2-40B4-BE49-F238E27FC236}">
                <a16:creationId xmlns:a16="http://schemas.microsoft.com/office/drawing/2014/main" id="{548808D5-CC3C-4414-B73E-7F2A2E96A3EA}"/>
              </a:ext>
            </a:extLst>
          </p:cNvPr>
          <p:cNvGrpSpPr/>
          <p:nvPr/>
        </p:nvGrpSpPr>
        <p:grpSpPr>
          <a:xfrm>
            <a:off x="5705552" y="3586523"/>
            <a:ext cx="731792" cy="79993"/>
            <a:chOff x="8567360" y="5329519"/>
            <a:chExt cx="557651" cy="100748"/>
          </a:xfrm>
        </p:grpSpPr>
        <p:sp>
          <p:nvSpPr>
            <p:cNvPr id="15" name="Rectangle 1501">
              <a:extLst>
                <a:ext uri="{FF2B5EF4-FFF2-40B4-BE49-F238E27FC236}">
                  <a16:creationId xmlns:a16="http://schemas.microsoft.com/office/drawing/2014/main" id="{0597848E-4596-447C-BAE1-2F8F03D95B96}"/>
                </a:ext>
              </a:extLst>
            </p:cNvPr>
            <p:cNvSpPr/>
            <p:nvPr/>
          </p:nvSpPr>
          <p:spPr>
            <a:xfrm>
              <a:off x="8906106" y="5329519"/>
              <a:ext cx="218905"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6" name="Straight Connector 1502">
              <a:extLst>
                <a:ext uri="{FF2B5EF4-FFF2-40B4-BE49-F238E27FC236}">
                  <a16:creationId xmlns:a16="http://schemas.microsoft.com/office/drawing/2014/main" id="{7F63DAF2-4BCB-4312-940C-868F684A70F4}"/>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17" name="Group 1503">
            <a:extLst>
              <a:ext uri="{FF2B5EF4-FFF2-40B4-BE49-F238E27FC236}">
                <a16:creationId xmlns:a16="http://schemas.microsoft.com/office/drawing/2014/main" id="{9A3D6C2D-9508-4731-8D8C-5492534F168C}"/>
              </a:ext>
            </a:extLst>
          </p:cNvPr>
          <p:cNvGrpSpPr/>
          <p:nvPr/>
        </p:nvGrpSpPr>
        <p:grpSpPr>
          <a:xfrm>
            <a:off x="5693471" y="2700026"/>
            <a:ext cx="744275" cy="82336"/>
            <a:chOff x="8567360" y="5325917"/>
            <a:chExt cx="567164" cy="103698"/>
          </a:xfrm>
        </p:grpSpPr>
        <p:sp>
          <p:nvSpPr>
            <p:cNvPr id="18" name="Rectangle 1504">
              <a:extLst>
                <a:ext uri="{FF2B5EF4-FFF2-40B4-BE49-F238E27FC236}">
                  <a16:creationId xmlns:a16="http://schemas.microsoft.com/office/drawing/2014/main" id="{F134B0FD-2D13-4D92-9DC0-BE666D234FCC}"/>
                </a:ext>
              </a:extLst>
            </p:cNvPr>
            <p:cNvSpPr/>
            <p:nvPr/>
          </p:nvSpPr>
          <p:spPr>
            <a:xfrm>
              <a:off x="8915313" y="5325917"/>
              <a:ext cx="219211" cy="10369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19" name="Straight Connector 1505">
              <a:extLst>
                <a:ext uri="{FF2B5EF4-FFF2-40B4-BE49-F238E27FC236}">
                  <a16:creationId xmlns:a16="http://schemas.microsoft.com/office/drawing/2014/main" id="{D3F97AD3-470F-417B-A2B2-10B9A3D26877}"/>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20" name="Group 1506">
            <a:extLst>
              <a:ext uri="{FF2B5EF4-FFF2-40B4-BE49-F238E27FC236}">
                <a16:creationId xmlns:a16="http://schemas.microsoft.com/office/drawing/2014/main" id="{E6FE35E5-47FB-4B5E-9BDF-4FC16ECD61BD}"/>
              </a:ext>
            </a:extLst>
          </p:cNvPr>
          <p:cNvGrpSpPr/>
          <p:nvPr/>
        </p:nvGrpSpPr>
        <p:grpSpPr>
          <a:xfrm>
            <a:off x="5713470" y="2129079"/>
            <a:ext cx="724276" cy="79993"/>
            <a:chOff x="8567360" y="5329519"/>
            <a:chExt cx="453140" cy="100748"/>
          </a:xfrm>
        </p:grpSpPr>
        <p:sp>
          <p:nvSpPr>
            <p:cNvPr id="21" name="Rectangle 1507">
              <a:extLst>
                <a:ext uri="{FF2B5EF4-FFF2-40B4-BE49-F238E27FC236}">
                  <a16:creationId xmlns:a16="http://schemas.microsoft.com/office/drawing/2014/main" id="{B7F11F32-4488-4882-AF99-DCE9A8A705A9}"/>
                </a:ext>
              </a:extLst>
            </p:cNvPr>
            <p:cNvSpPr/>
            <p:nvPr/>
          </p:nvSpPr>
          <p:spPr>
            <a:xfrm>
              <a:off x="8833607" y="5329519"/>
              <a:ext cx="18689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22" name="Straight Connector 1508">
              <a:extLst>
                <a:ext uri="{FF2B5EF4-FFF2-40B4-BE49-F238E27FC236}">
                  <a16:creationId xmlns:a16="http://schemas.microsoft.com/office/drawing/2014/main" id="{106F0449-AEB1-4908-8B4E-2FA708E2602B}"/>
                </a:ext>
              </a:extLst>
            </p:cNvPr>
            <p:cNvCxnSpPr>
              <a:endCxn id="21" idx="1"/>
            </p:cNvCxnSpPr>
            <p:nvPr/>
          </p:nvCxnSpPr>
          <p:spPr>
            <a:xfrm>
              <a:off x="8567360" y="5379893"/>
              <a:ext cx="266247"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grpSp>
        <p:nvGrpSpPr>
          <p:cNvPr id="23" name="Group 1509">
            <a:extLst>
              <a:ext uri="{FF2B5EF4-FFF2-40B4-BE49-F238E27FC236}">
                <a16:creationId xmlns:a16="http://schemas.microsoft.com/office/drawing/2014/main" id="{DDD942FA-660F-496D-9CC2-370319D5020A}"/>
              </a:ext>
            </a:extLst>
          </p:cNvPr>
          <p:cNvGrpSpPr/>
          <p:nvPr/>
        </p:nvGrpSpPr>
        <p:grpSpPr>
          <a:xfrm>
            <a:off x="5694114" y="1699320"/>
            <a:ext cx="743228" cy="79993"/>
            <a:chOff x="8567360" y="5325917"/>
            <a:chExt cx="566366" cy="100748"/>
          </a:xfrm>
        </p:grpSpPr>
        <p:sp>
          <p:nvSpPr>
            <p:cNvPr id="24" name="Rectangle 1510">
              <a:extLst>
                <a:ext uri="{FF2B5EF4-FFF2-40B4-BE49-F238E27FC236}">
                  <a16:creationId xmlns:a16="http://schemas.microsoft.com/office/drawing/2014/main" id="{80AD975B-2641-49D6-814B-DA31DD453137}"/>
                </a:ext>
              </a:extLst>
            </p:cNvPr>
            <p:cNvSpPr/>
            <p:nvPr/>
          </p:nvSpPr>
          <p:spPr>
            <a:xfrm>
              <a:off x="8915313" y="5325917"/>
              <a:ext cx="218413" cy="100748"/>
            </a:xfrm>
            <a:prstGeom prst="rect">
              <a:avLst/>
            </a:prstGeom>
            <a:solidFill>
              <a:srgbClr val="00B0F0">
                <a:alpha val="56000"/>
              </a:srgbClr>
            </a:solidFill>
            <a:ln w="25400" cap="flat" cmpd="sng" algn="ctr">
              <a:noFill/>
              <a:prstDash val="solid"/>
            </a:ln>
            <a:effectLst/>
          </p:spPr>
          <p:txBody>
            <a:bodyPr rtlCol="0" anchor="ctr"/>
            <a:lstStyle/>
            <a:p>
              <a:pPr algn="ctr" defTabSz="914400">
                <a:defRPr/>
              </a:pPr>
              <a:endParaRPr lang="en-US" sz="1600" b="1" kern="0">
                <a:solidFill>
                  <a:srgbClr val="1D1D1A"/>
                </a:solidFill>
                <a:ea typeface="微软雅黑"/>
              </a:endParaRPr>
            </a:p>
          </p:txBody>
        </p:sp>
        <p:cxnSp>
          <p:nvCxnSpPr>
            <p:cNvPr id="25" name="Straight Connector 1511">
              <a:extLst>
                <a:ext uri="{FF2B5EF4-FFF2-40B4-BE49-F238E27FC236}">
                  <a16:creationId xmlns:a16="http://schemas.microsoft.com/office/drawing/2014/main" id="{B72F1AFF-AE9C-470D-80A2-7ACBA18C5D80}"/>
                </a:ext>
              </a:extLst>
            </p:cNvPr>
            <p:cNvCxnSpPr/>
            <p:nvPr/>
          </p:nvCxnSpPr>
          <p:spPr>
            <a:xfrm>
              <a:off x="8567360" y="5379893"/>
              <a:ext cx="339039" cy="0"/>
            </a:xfrm>
            <a:prstGeom prst="line">
              <a:avLst/>
            </a:prstGeom>
            <a:noFill/>
            <a:ln w="9525" cap="flat" cmpd="sng" algn="ctr">
              <a:solidFill>
                <a:srgbClr val="4F81BD">
                  <a:shade val="95000"/>
                  <a:satMod val="105000"/>
                </a:srgbClr>
              </a:solidFill>
              <a:prstDash val="solid"/>
              <a:headEnd type="oval" w="med" len="med"/>
              <a:tailEnd type="none" w="med" len="med"/>
            </a:ln>
            <a:effectLst/>
          </p:spPr>
        </p:cxnSp>
      </p:grpSp>
      <p:cxnSp>
        <p:nvCxnSpPr>
          <p:cNvPr id="26" name="直接箭头连接符 2">
            <a:extLst>
              <a:ext uri="{FF2B5EF4-FFF2-40B4-BE49-F238E27FC236}">
                <a16:creationId xmlns:a16="http://schemas.microsoft.com/office/drawing/2014/main" id="{13F4E92A-AE28-4E0B-ABED-BA49964E2B7D}"/>
              </a:ext>
            </a:extLst>
          </p:cNvPr>
          <p:cNvCxnSpPr/>
          <p:nvPr/>
        </p:nvCxnSpPr>
        <p:spPr>
          <a:xfrm>
            <a:off x="6712775" y="1617484"/>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266">
            <a:extLst>
              <a:ext uri="{FF2B5EF4-FFF2-40B4-BE49-F238E27FC236}">
                <a16:creationId xmlns:a16="http://schemas.microsoft.com/office/drawing/2014/main" id="{C9078B3F-8CF2-4615-A034-313E7D18679D}"/>
              </a:ext>
            </a:extLst>
          </p:cNvPr>
          <p:cNvCxnSpPr/>
          <p:nvPr/>
        </p:nvCxnSpPr>
        <p:spPr>
          <a:xfrm>
            <a:off x="6705142" y="2723048"/>
            <a:ext cx="0" cy="1688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267">
            <a:extLst>
              <a:ext uri="{FF2B5EF4-FFF2-40B4-BE49-F238E27FC236}">
                <a16:creationId xmlns:a16="http://schemas.microsoft.com/office/drawing/2014/main" id="{323A63D1-E421-431C-A4D5-82A64A68E0D1}"/>
              </a:ext>
            </a:extLst>
          </p:cNvPr>
          <p:cNvCxnSpPr/>
          <p:nvPr/>
        </p:nvCxnSpPr>
        <p:spPr>
          <a:xfrm>
            <a:off x="6705142" y="4399851"/>
            <a:ext cx="0" cy="1404000"/>
          </a:xfrm>
          <a:prstGeom prst="straightConnector1">
            <a:avLst/>
          </a:prstGeom>
          <a:ln>
            <a:solidFill>
              <a:schemeClr val="bg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268">
            <a:extLst>
              <a:ext uri="{FF2B5EF4-FFF2-40B4-BE49-F238E27FC236}">
                <a16:creationId xmlns:a16="http://schemas.microsoft.com/office/drawing/2014/main" id="{F4B8B2D2-7D40-407B-8B7C-7A2848B52743}"/>
              </a:ext>
            </a:extLst>
          </p:cNvPr>
          <p:cNvCxnSpPr/>
          <p:nvPr/>
        </p:nvCxnSpPr>
        <p:spPr>
          <a:xfrm>
            <a:off x="6404661" y="2723048"/>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269">
            <a:extLst>
              <a:ext uri="{FF2B5EF4-FFF2-40B4-BE49-F238E27FC236}">
                <a16:creationId xmlns:a16="http://schemas.microsoft.com/office/drawing/2014/main" id="{9608E51C-D240-454C-B111-16175C518AC3}"/>
              </a:ext>
            </a:extLst>
          </p:cNvPr>
          <p:cNvSpPr txBox="1"/>
          <p:nvPr/>
        </p:nvSpPr>
        <p:spPr>
          <a:xfrm>
            <a:off x="6722479" y="3035668"/>
            <a:ext cx="522720" cy="528350"/>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50us</a:t>
            </a:r>
            <a:endParaRPr lang="zh-CN" altLang="en-US" sz="1100">
              <a:solidFill>
                <a:srgbClr val="1D1D1A"/>
              </a:solidFill>
              <a:latin typeface="宋体" panose="02010600030101010101" pitchFamily="2" charset="-122"/>
              <a:ea typeface="宋体" panose="02010600030101010101" pitchFamily="2" charset="-122"/>
            </a:endParaRPr>
          </a:p>
        </p:txBody>
      </p:sp>
      <p:cxnSp>
        <p:nvCxnSpPr>
          <p:cNvPr id="31" name="直接连接符 2271">
            <a:extLst>
              <a:ext uri="{FF2B5EF4-FFF2-40B4-BE49-F238E27FC236}">
                <a16:creationId xmlns:a16="http://schemas.microsoft.com/office/drawing/2014/main" id="{975392F2-FE6F-43A5-B5FE-A057CB033878}"/>
              </a:ext>
            </a:extLst>
          </p:cNvPr>
          <p:cNvCxnSpPr/>
          <p:nvPr/>
        </p:nvCxnSpPr>
        <p:spPr>
          <a:xfrm>
            <a:off x="6437747" y="4411221"/>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11">
            <a:extLst>
              <a:ext uri="{FF2B5EF4-FFF2-40B4-BE49-F238E27FC236}">
                <a16:creationId xmlns:a16="http://schemas.microsoft.com/office/drawing/2014/main" id="{45E8EAE5-74BA-43A8-B626-4F6F8CAAE211}"/>
              </a:ext>
            </a:extLst>
          </p:cNvPr>
          <p:cNvSpPr txBox="1"/>
          <p:nvPr/>
        </p:nvSpPr>
        <p:spPr>
          <a:xfrm>
            <a:off x="6361747" y="1285515"/>
            <a:ext cx="762371" cy="307777"/>
          </a:xfrm>
          <a:prstGeom prst="rect">
            <a:avLst/>
          </a:prstGeom>
          <a:noFill/>
        </p:spPr>
        <p:txBody>
          <a:bodyPr wrap="square" rtlCol="0">
            <a:spAutoFit/>
          </a:bodyPr>
          <a:lstStyle/>
          <a:p>
            <a:pPr algn="ctr"/>
            <a:r>
              <a:rPr lang="en-US" altLang="zh-CN" sz="1400">
                <a:solidFill>
                  <a:srgbClr val="1D1D1A"/>
                </a:solidFill>
                <a:latin typeface="宋体" panose="02010600030101010101" pitchFamily="2" charset="-122"/>
                <a:ea typeface="宋体" panose="02010600030101010101" pitchFamily="2" charset="-122"/>
              </a:rPr>
              <a:t>write</a:t>
            </a:r>
            <a:endParaRPr lang="zh-CN" altLang="en-US" sz="1400">
              <a:solidFill>
                <a:srgbClr val="1D1D1A"/>
              </a:solidFill>
              <a:latin typeface="宋体" panose="02010600030101010101" pitchFamily="2" charset="-122"/>
              <a:ea typeface="宋体" panose="02010600030101010101" pitchFamily="2" charset="-122"/>
            </a:endParaRPr>
          </a:p>
        </p:txBody>
      </p:sp>
      <p:cxnSp>
        <p:nvCxnSpPr>
          <p:cNvPr id="33" name="直接箭头连接符 2272">
            <a:extLst>
              <a:ext uri="{FF2B5EF4-FFF2-40B4-BE49-F238E27FC236}">
                <a16:creationId xmlns:a16="http://schemas.microsoft.com/office/drawing/2014/main" id="{527FFF34-BA65-4D46-B474-FA36689E382C}"/>
              </a:ext>
            </a:extLst>
          </p:cNvPr>
          <p:cNvCxnSpPr/>
          <p:nvPr/>
        </p:nvCxnSpPr>
        <p:spPr>
          <a:xfrm>
            <a:off x="7565019" y="1605789"/>
            <a:ext cx="0" cy="1080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2273">
            <a:extLst>
              <a:ext uri="{FF2B5EF4-FFF2-40B4-BE49-F238E27FC236}">
                <a16:creationId xmlns:a16="http://schemas.microsoft.com/office/drawing/2014/main" id="{F23C123E-6C1B-406D-A797-85A96FAB877C}"/>
              </a:ext>
            </a:extLst>
          </p:cNvPr>
          <p:cNvCxnSpPr/>
          <p:nvPr/>
        </p:nvCxnSpPr>
        <p:spPr>
          <a:xfrm>
            <a:off x="7565019" y="2711353"/>
            <a:ext cx="0" cy="1666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2274">
            <a:extLst>
              <a:ext uri="{FF2B5EF4-FFF2-40B4-BE49-F238E27FC236}">
                <a16:creationId xmlns:a16="http://schemas.microsoft.com/office/drawing/2014/main" id="{842694FF-9438-4966-8F31-98A64837A1B3}"/>
              </a:ext>
            </a:extLst>
          </p:cNvPr>
          <p:cNvCxnSpPr/>
          <p:nvPr/>
        </p:nvCxnSpPr>
        <p:spPr>
          <a:xfrm>
            <a:off x="7569743" y="4377765"/>
            <a:ext cx="0" cy="1404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2276">
            <a:extLst>
              <a:ext uri="{FF2B5EF4-FFF2-40B4-BE49-F238E27FC236}">
                <a16:creationId xmlns:a16="http://schemas.microsoft.com/office/drawing/2014/main" id="{C7C940DC-79CC-4C02-9970-63F1AE735908}"/>
              </a:ext>
            </a:extLst>
          </p:cNvPr>
          <p:cNvCxnSpPr/>
          <p:nvPr/>
        </p:nvCxnSpPr>
        <p:spPr>
          <a:xfrm>
            <a:off x="7258412" y="2711353"/>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2277">
            <a:extLst>
              <a:ext uri="{FF2B5EF4-FFF2-40B4-BE49-F238E27FC236}">
                <a16:creationId xmlns:a16="http://schemas.microsoft.com/office/drawing/2014/main" id="{29834438-D081-4704-A97E-0A0C1C152096}"/>
              </a:ext>
            </a:extLst>
          </p:cNvPr>
          <p:cNvCxnSpPr/>
          <p:nvPr/>
        </p:nvCxnSpPr>
        <p:spPr>
          <a:xfrm>
            <a:off x="7308569" y="4389135"/>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2278">
            <a:extLst>
              <a:ext uri="{FF2B5EF4-FFF2-40B4-BE49-F238E27FC236}">
                <a16:creationId xmlns:a16="http://schemas.microsoft.com/office/drawing/2014/main" id="{8B2DD2C2-B30E-4B53-B87A-FCD3032054A1}"/>
              </a:ext>
            </a:extLst>
          </p:cNvPr>
          <p:cNvSpPr txBox="1"/>
          <p:nvPr/>
        </p:nvSpPr>
        <p:spPr>
          <a:xfrm>
            <a:off x="7344921" y="1145716"/>
            <a:ext cx="1024851" cy="528350"/>
          </a:xfrm>
          <a:prstGeom prst="rect">
            <a:avLst/>
          </a:prstGeom>
          <a:noFill/>
        </p:spPr>
        <p:txBody>
          <a:bodyPr wrap="square" rtlCol="0">
            <a:spAutoFit/>
          </a:bodyPr>
          <a:lstStyle/>
          <a:p>
            <a:pPr>
              <a:lnSpc>
                <a:spcPts val="3440"/>
              </a:lnSpc>
            </a:pPr>
            <a:r>
              <a:rPr lang="en-US" altLang="zh-CN" sz="1400">
                <a:solidFill>
                  <a:srgbClr val="1D1D1A"/>
                </a:solidFill>
                <a:latin typeface="宋体" panose="02010600030101010101" pitchFamily="2" charset="-122"/>
                <a:ea typeface="宋体" panose="02010600030101010101" pitchFamily="2" charset="-122"/>
              </a:rPr>
              <a:t>read</a:t>
            </a:r>
            <a:endParaRPr lang="zh-CN" altLang="en-US" sz="1400">
              <a:solidFill>
                <a:srgbClr val="1D1D1A"/>
              </a:solidFill>
              <a:latin typeface="宋体" panose="02010600030101010101" pitchFamily="2" charset="-122"/>
              <a:ea typeface="宋体" panose="02010600030101010101" pitchFamily="2" charset="-122"/>
            </a:endParaRPr>
          </a:p>
        </p:txBody>
      </p:sp>
      <p:sp>
        <p:nvSpPr>
          <p:cNvPr id="39" name="文本框 2280">
            <a:extLst>
              <a:ext uri="{FF2B5EF4-FFF2-40B4-BE49-F238E27FC236}">
                <a16:creationId xmlns:a16="http://schemas.microsoft.com/office/drawing/2014/main" id="{36A6246F-D86F-4862-82B9-549F9259314B}"/>
              </a:ext>
            </a:extLst>
          </p:cNvPr>
          <p:cNvSpPr txBox="1"/>
          <p:nvPr/>
        </p:nvSpPr>
        <p:spPr>
          <a:xfrm>
            <a:off x="7634655" y="3049044"/>
            <a:ext cx="904050" cy="443135"/>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30us</a:t>
            </a:r>
            <a:endParaRPr lang="zh-CN" altLang="en-US" sz="1100">
              <a:solidFill>
                <a:srgbClr val="1D1D1A"/>
              </a:solidFill>
              <a:latin typeface="宋体" panose="02010600030101010101" pitchFamily="2" charset="-122"/>
              <a:ea typeface="宋体" panose="02010600030101010101" pitchFamily="2" charset="-122"/>
            </a:endParaRPr>
          </a:p>
        </p:txBody>
      </p:sp>
      <p:sp>
        <p:nvSpPr>
          <p:cNvPr id="40" name="文本框 2281">
            <a:extLst>
              <a:ext uri="{FF2B5EF4-FFF2-40B4-BE49-F238E27FC236}">
                <a16:creationId xmlns:a16="http://schemas.microsoft.com/office/drawing/2014/main" id="{065AD30E-5FB0-4608-B467-5C6E57984EA9}"/>
              </a:ext>
            </a:extLst>
          </p:cNvPr>
          <p:cNvSpPr txBox="1"/>
          <p:nvPr/>
        </p:nvSpPr>
        <p:spPr>
          <a:xfrm>
            <a:off x="7637209" y="4621780"/>
            <a:ext cx="904050" cy="443135"/>
          </a:xfrm>
          <a:prstGeom prst="rect">
            <a:avLst/>
          </a:prstGeom>
          <a:noFill/>
        </p:spPr>
        <p:txBody>
          <a:bodyPr wrap="square" rtlCol="0">
            <a:spAutoFit/>
          </a:bodyPr>
          <a:lstStyle/>
          <a:p>
            <a:pPr>
              <a:lnSpc>
                <a:spcPts val="3440"/>
              </a:lnSpc>
            </a:pPr>
            <a:r>
              <a:rPr lang="en-US" altLang="zh-CN" sz="1100">
                <a:solidFill>
                  <a:srgbClr val="1D1D1A"/>
                </a:solidFill>
                <a:latin typeface="宋体" panose="02010600030101010101" pitchFamily="2" charset="-122"/>
                <a:ea typeface="宋体" panose="02010600030101010101" pitchFamily="2" charset="-122"/>
              </a:rPr>
              <a:t>100us</a:t>
            </a:r>
            <a:endParaRPr lang="zh-CN" altLang="en-US" sz="1100">
              <a:solidFill>
                <a:srgbClr val="1D1D1A"/>
              </a:solidFill>
              <a:latin typeface="宋体" panose="02010600030101010101" pitchFamily="2" charset="-122"/>
              <a:ea typeface="宋体" panose="02010600030101010101" pitchFamily="2" charset="-122"/>
            </a:endParaRPr>
          </a:p>
        </p:txBody>
      </p:sp>
      <p:sp>
        <p:nvSpPr>
          <p:cNvPr id="41" name="文本框 1251">
            <a:extLst>
              <a:ext uri="{FF2B5EF4-FFF2-40B4-BE49-F238E27FC236}">
                <a16:creationId xmlns:a16="http://schemas.microsoft.com/office/drawing/2014/main" id="{6E881C7E-BF84-475E-8391-20AB5FAC2962}"/>
              </a:ext>
            </a:extLst>
          </p:cNvPr>
          <p:cNvSpPr txBox="1"/>
          <p:nvPr/>
        </p:nvSpPr>
        <p:spPr>
          <a:xfrm>
            <a:off x="8391960" y="2737083"/>
            <a:ext cx="3436529" cy="1068305"/>
          </a:xfrm>
          <a:prstGeom prst="wedgeRectCallout">
            <a:avLst>
              <a:gd name="adj1" fmla="val -72516"/>
              <a:gd name="adj2" fmla="val -53107"/>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Self-developed ASIC interface module: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Offload the FCP and </a:t>
            </a:r>
            <a:r>
              <a:rPr lang="en-US" altLang="zh-CN" sz="1300" err="1">
                <a:solidFill>
                  <a:srgbClr val="666666">
                    <a:lumMod val="75000"/>
                  </a:srgbClr>
                </a:solidFill>
                <a:ea typeface="Microsoft YaHei" panose="020B0503020204020204" pitchFamily="34" charset="-122"/>
                <a:cs typeface="Calibri" panose="020F0502020204030204" pitchFamily="34" charset="0"/>
              </a:rPr>
              <a:t>NoF</a:t>
            </a:r>
            <a:r>
              <a:rPr lang="en-US" altLang="zh-CN" sz="1300">
                <a:solidFill>
                  <a:srgbClr val="666666">
                    <a:lumMod val="75000"/>
                  </a:srgbClr>
                </a:solidFill>
                <a:ea typeface="Microsoft YaHei" panose="020B0503020204020204" pitchFamily="34" charset="-122"/>
                <a:cs typeface="Calibri" panose="020F0502020204030204" pitchFamily="34" charset="0"/>
              </a:rPr>
              <a:t> protocol stacks</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Higher rate 32Gbps(FC)/100Gbps(ETH)</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ASIC IO balancing/distribution</a:t>
            </a:r>
          </a:p>
        </p:txBody>
      </p:sp>
      <p:sp>
        <p:nvSpPr>
          <p:cNvPr id="42" name="文本框 1258">
            <a:extLst>
              <a:ext uri="{FF2B5EF4-FFF2-40B4-BE49-F238E27FC236}">
                <a16:creationId xmlns:a16="http://schemas.microsoft.com/office/drawing/2014/main" id="{553A7AA6-59B2-4DB9-B376-62419C7CD1BA}"/>
              </a:ext>
            </a:extLst>
          </p:cNvPr>
          <p:cNvSpPr txBox="1"/>
          <p:nvPr/>
        </p:nvSpPr>
        <p:spPr>
          <a:xfrm>
            <a:off x="8391960" y="4001151"/>
            <a:ext cx="3436529" cy="1158424"/>
          </a:xfrm>
          <a:prstGeom prst="wedgeRectCallout">
            <a:avLst>
              <a:gd name="adj1" fmla="val -70967"/>
              <a:gd name="adj2" fmla="val -16006"/>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Self-developed ASIC SSD disk/enclosure: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The intelligent disk enclosure offloads many internal tasks such as rebuild, greatly improve overall performance.</a:t>
            </a:r>
          </a:p>
          <a:p>
            <a:pPr marL="171450" indent="-171450" defTabSz="1219444">
              <a:lnSpc>
                <a:spcPct val="90000"/>
              </a:lnSpc>
              <a:spcBef>
                <a:spcPts val="600"/>
              </a:spcBef>
              <a:buFont typeface="Arial" panose="020B0604020202020204" pitchFamily="34" charset="0"/>
              <a:buChar char="•"/>
            </a:pPr>
            <a:r>
              <a:rPr lang="en-US" altLang="zh-CN" sz="1300">
                <a:solidFill>
                  <a:srgbClr val="666666">
                    <a:lumMod val="75000"/>
                  </a:srgbClr>
                </a:solidFill>
                <a:ea typeface="Microsoft YaHei" panose="020B0503020204020204" pitchFamily="34" charset="-122"/>
                <a:cs typeface="Calibri" panose="020F0502020204030204" pitchFamily="34" charset="0"/>
              </a:rPr>
              <a:t>Multi-queue and polling,</a:t>
            </a:r>
            <a:r>
              <a:rPr lang="zh-CN" altLang="en-US" sz="1300">
                <a:solidFill>
                  <a:srgbClr val="666666">
                    <a:lumMod val="75000"/>
                  </a:srgbClr>
                </a:solidFill>
                <a:ea typeface="Microsoft YaHei" panose="020B0503020204020204" pitchFamily="34" charset="-122"/>
                <a:cs typeface="Calibri" panose="020F0502020204030204" pitchFamily="34" charset="0"/>
              </a:rPr>
              <a:t> </a:t>
            </a:r>
            <a:r>
              <a:rPr lang="en-US" altLang="zh-CN" sz="1300">
                <a:solidFill>
                  <a:srgbClr val="666666">
                    <a:lumMod val="75000"/>
                  </a:srgbClr>
                </a:solidFill>
                <a:ea typeface="Microsoft YaHei" panose="020B0503020204020204" pitchFamily="34" charset="-122"/>
                <a:cs typeface="Calibri" panose="020F0502020204030204" pitchFamily="34" charset="0"/>
              </a:rPr>
              <a:t>lock-free.</a:t>
            </a:r>
          </a:p>
        </p:txBody>
      </p:sp>
      <p:sp>
        <p:nvSpPr>
          <p:cNvPr id="43" name="矩形 1259">
            <a:extLst>
              <a:ext uri="{FF2B5EF4-FFF2-40B4-BE49-F238E27FC236}">
                <a16:creationId xmlns:a16="http://schemas.microsoft.com/office/drawing/2014/main" id="{B510E269-C692-4896-9BDB-730E417220E2}"/>
              </a:ext>
            </a:extLst>
          </p:cNvPr>
          <p:cNvSpPr/>
          <p:nvPr/>
        </p:nvSpPr>
        <p:spPr>
          <a:xfrm>
            <a:off x="522786" y="307021"/>
            <a:ext cx="10949743" cy="535531"/>
          </a:xfrm>
          <a:prstGeom prst="rect">
            <a:avLst/>
          </a:prstGeom>
        </p:spPr>
        <p:txBody>
          <a:bodyPr/>
          <a:lstStyle/>
          <a:p>
            <a:pPr marL="296950" indent="-296950" algn="ctr" defTabSz="1187798">
              <a:lnSpc>
                <a:spcPct val="90000"/>
              </a:lnSpc>
              <a:spcBef>
                <a:spcPts val="1299"/>
              </a:spcBef>
            </a:pPr>
            <a:r>
              <a:rPr lang="en-US" altLang="zh-CN" sz="2800">
                <a:latin typeface="Arial" panose="020B0604020202020204" pitchFamily="34" charset="0"/>
                <a:ea typeface="微软雅黑" panose="020B0503020204020204" pitchFamily="34" charset="-122"/>
                <a:cs typeface="Arial" panose="020B0604020202020204" pitchFamily="34" charset="0"/>
              </a:rPr>
              <a:t>Huawei End-to-End </a:t>
            </a:r>
            <a:r>
              <a:rPr lang="en-US" altLang="zh-CN" sz="2800" err="1">
                <a:latin typeface="Arial" panose="020B0604020202020204" pitchFamily="34" charset="0"/>
                <a:ea typeface="微软雅黑" panose="020B0503020204020204" pitchFamily="34" charset="-122"/>
                <a:cs typeface="Arial" panose="020B0604020202020204" pitchFamily="34" charset="0"/>
              </a:rPr>
              <a:t>NVMe</a:t>
            </a:r>
            <a:r>
              <a:rPr lang="en-US" altLang="zh-CN" sz="2800">
                <a:latin typeface="Arial" panose="020B0604020202020204" pitchFamily="34" charset="0"/>
                <a:ea typeface="微软雅黑" panose="020B0503020204020204" pitchFamily="34" charset="-122"/>
                <a:cs typeface="Arial" panose="020B0604020202020204" pitchFamily="34" charset="0"/>
              </a:rPr>
              <a:t> over RDMA Fabric</a:t>
            </a:r>
          </a:p>
        </p:txBody>
      </p:sp>
      <p:sp>
        <p:nvSpPr>
          <p:cNvPr id="48" name="云形 74">
            <a:extLst>
              <a:ext uri="{FF2B5EF4-FFF2-40B4-BE49-F238E27FC236}">
                <a16:creationId xmlns:a16="http://schemas.microsoft.com/office/drawing/2014/main" id="{37A086BE-9A78-4DBD-A7CF-854ADA843AD9}"/>
              </a:ext>
            </a:extLst>
          </p:cNvPr>
          <p:cNvSpPr/>
          <p:nvPr/>
        </p:nvSpPr>
        <p:spPr bwMode="auto">
          <a:xfrm>
            <a:off x="1606190" y="4800232"/>
            <a:ext cx="2546502" cy="294079"/>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sp>
        <p:nvSpPr>
          <p:cNvPr id="49" name="云形 100">
            <a:extLst>
              <a:ext uri="{FF2B5EF4-FFF2-40B4-BE49-F238E27FC236}">
                <a16:creationId xmlns:a16="http://schemas.microsoft.com/office/drawing/2014/main" id="{D6AAF831-2C4C-4514-A8F4-C891BDCAA053}"/>
              </a:ext>
            </a:extLst>
          </p:cNvPr>
          <p:cNvSpPr/>
          <p:nvPr/>
        </p:nvSpPr>
        <p:spPr bwMode="auto">
          <a:xfrm>
            <a:off x="1659719" y="2061123"/>
            <a:ext cx="2656154" cy="327092"/>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32G/FC</a:t>
            </a:r>
            <a:r>
              <a:rPr lang="zh-CN" altLang="en-US" sz="1100">
                <a:solidFill>
                  <a:schemeClr val="tx1"/>
                </a:solidFill>
                <a:latin typeface="Times New Roman" pitchFamily="18" charset="0"/>
                <a:cs typeface="Times New Roman" pitchFamily="18" charset="0"/>
              </a:rPr>
              <a:t> </a:t>
            </a: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sp>
        <p:nvSpPr>
          <p:cNvPr id="50" name="文本框 188">
            <a:extLst>
              <a:ext uri="{FF2B5EF4-FFF2-40B4-BE49-F238E27FC236}">
                <a16:creationId xmlns:a16="http://schemas.microsoft.com/office/drawing/2014/main" id="{50C86A50-A608-43F2-895E-E14BBF443BF7}"/>
              </a:ext>
            </a:extLst>
          </p:cNvPr>
          <p:cNvSpPr txBox="1"/>
          <p:nvPr/>
        </p:nvSpPr>
        <p:spPr>
          <a:xfrm>
            <a:off x="190633" y="3549761"/>
            <a:ext cx="609710" cy="438535"/>
          </a:xfrm>
          <a:prstGeom prst="rect">
            <a:avLst/>
          </a:prstGeom>
          <a:noFill/>
          <a:ln>
            <a:noFill/>
          </a:ln>
        </p:spPr>
        <p:txBody>
          <a:bodyPr wrap="none" lIns="68544" tIns="34267" rIns="68544" bIns="34267" rtlCol="0">
            <a:spAutoFit/>
          </a:bodyPr>
          <a:lstStyle/>
          <a:p>
            <a:pPr algn="ctr" defTabSz="910958" fontAlgn="auto">
              <a:spcBef>
                <a:spcPts val="0"/>
              </a:spcBef>
              <a:spcAft>
                <a:spcPts val="0"/>
              </a:spcAft>
            </a:pPr>
            <a:r>
              <a:rPr lang="en-US" altLang="zh-CN" sz="1200">
                <a:latin typeface="Times New Roman" pitchFamily="18" charset="0"/>
                <a:ea typeface="宋体"/>
                <a:cs typeface="Times New Roman" pitchFamily="18" charset="0"/>
              </a:rPr>
              <a:t>Storage</a:t>
            </a:r>
          </a:p>
          <a:p>
            <a:pPr algn="ctr" defTabSz="910958" fontAlgn="auto">
              <a:spcBef>
                <a:spcPts val="0"/>
              </a:spcBef>
              <a:spcAft>
                <a:spcPts val="0"/>
              </a:spcAft>
            </a:pPr>
            <a:r>
              <a:rPr lang="en-US" altLang="zh-CN" sz="1200">
                <a:latin typeface="Times New Roman" pitchFamily="18" charset="0"/>
                <a:ea typeface="宋体"/>
                <a:cs typeface="Times New Roman" pitchFamily="18" charset="0"/>
              </a:rPr>
              <a:t>Engine</a:t>
            </a:r>
            <a:endParaRPr lang="zh-CN" altLang="en-US" sz="1200">
              <a:latin typeface="Times New Roman" pitchFamily="18" charset="0"/>
              <a:ea typeface="宋体"/>
              <a:cs typeface="Times New Roman" pitchFamily="18" charset="0"/>
            </a:endParaRPr>
          </a:p>
        </p:txBody>
      </p:sp>
      <p:cxnSp>
        <p:nvCxnSpPr>
          <p:cNvPr id="51" name="直接连接符 215">
            <a:extLst>
              <a:ext uri="{FF2B5EF4-FFF2-40B4-BE49-F238E27FC236}">
                <a16:creationId xmlns:a16="http://schemas.microsoft.com/office/drawing/2014/main" id="{417275B5-6156-4AB1-99EB-82EA2ACD41A5}"/>
              </a:ext>
            </a:extLst>
          </p:cNvPr>
          <p:cNvCxnSpPr>
            <a:stCxn id="115" idx="0"/>
          </p:cNvCxnSpPr>
          <p:nvPr/>
        </p:nvCxnSpPr>
        <p:spPr>
          <a:xfrm>
            <a:off x="1868209" y="1826641"/>
            <a:ext cx="338867" cy="25080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216">
            <a:extLst>
              <a:ext uri="{FF2B5EF4-FFF2-40B4-BE49-F238E27FC236}">
                <a16:creationId xmlns:a16="http://schemas.microsoft.com/office/drawing/2014/main" id="{265AA43B-D1CE-4838-9DBA-9F6B129CB6E3}"/>
              </a:ext>
            </a:extLst>
          </p:cNvPr>
          <p:cNvCxnSpPr>
            <a:endCxn id="59" idx="0"/>
          </p:cNvCxnSpPr>
          <p:nvPr/>
        </p:nvCxnSpPr>
        <p:spPr>
          <a:xfrm flipH="1">
            <a:off x="2535128" y="2360458"/>
            <a:ext cx="220098"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圆角矩形 101">
            <a:extLst>
              <a:ext uri="{FF2B5EF4-FFF2-40B4-BE49-F238E27FC236}">
                <a16:creationId xmlns:a16="http://schemas.microsoft.com/office/drawing/2014/main" id="{BEF386F9-7F8A-4C3D-A3A9-9469CA42778D}"/>
              </a:ext>
            </a:extLst>
          </p:cNvPr>
          <p:cNvSpPr/>
          <p:nvPr/>
        </p:nvSpPr>
        <p:spPr>
          <a:xfrm>
            <a:off x="820032" y="2691029"/>
            <a:ext cx="4520829" cy="1953213"/>
          </a:xfrm>
          <a:prstGeom prst="roundRect">
            <a:avLst>
              <a:gd name="adj" fmla="val 7061"/>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rtlCol="0" anchor="ctr"/>
          <a:lstStyle/>
          <a:p>
            <a:pPr algn="ctr" defTabSz="910958" fontAlgn="auto">
              <a:spcBef>
                <a:spcPts val="0"/>
              </a:spcBef>
              <a:spcAft>
                <a:spcPts val="0"/>
              </a:spcAft>
            </a:pPr>
            <a:endParaRPr lang="zh-CN" altLang="en-US" sz="900">
              <a:solidFill>
                <a:schemeClr val="tx1"/>
              </a:solidFill>
              <a:latin typeface="Times New Roman" pitchFamily="18" charset="0"/>
              <a:cs typeface="Times New Roman" pitchFamily="18" charset="0"/>
            </a:endParaRPr>
          </a:p>
        </p:txBody>
      </p:sp>
      <p:sp>
        <p:nvSpPr>
          <p:cNvPr id="54" name="圆角矩形 103">
            <a:extLst>
              <a:ext uri="{FF2B5EF4-FFF2-40B4-BE49-F238E27FC236}">
                <a16:creationId xmlns:a16="http://schemas.microsoft.com/office/drawing/2014/main" id="{005D7A64-391F-4A2A-A882-E1EEC16895F0}"/>
              </a:ext>
            </a:extLst>
          </p:cNvPr>
          <p:cNvSpPr/>
          <p:nvPr/>
        </p:nvSpPr>
        <p:spPr bwMode="auto">
          <a:xfrm>
            <a:off x="95804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5" name="圆角矩形 104">
            <a:extLst>
              <a:ext uri="{FF2B5EF4-FFF2-40B4-BE49-F238E27FC236}">
                <a16:creationId xmlns:a16="http://schemas.microsoft.com/office/drawing/2014/main" id="{A39BDD7C-0A64-415B-9FDE-CF5A3E134BB9}"/>
              </a:ext>
            </a:extLst>
          </p:cNvPr>
          <p:cNvSpPr/>
          <p:nvPr/>
        </p:nvSpPr>
        <p:spPr bwMode="auto">
          <a:xfrm>
            <a:off x="2076877"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6" name="圆角矩形 106">
            <a:extLst>
              <a:ext uri="{FF2B5EF4-FFF2-40B4-BE49-F238E27FC236}">
                <a16:creationId xmlns:a16="http://schemas.microsoft.com/office/drawing/2014/main" id="{CFD5F949-07FE-4568-8F9D-D474EC4E60D3}"/>
              </a:ext>
            </a:extLst>
          </p:cNvPr>
          <p:cNvSpPr/>
          <p:nvPr/>
        </p:nvSpPr>
        <p:spPr bwMode="auto">
          <a:xfrm>
            <a:off x="3197046"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7" name="圆角矩形 107">
            <a:extLst>
              <a:ext uri="{FF2B5EF4-FFF2-40B4-BE49-F238E27FC236}">
                <a16:creationId xmlns:a16="http://schemas.microsoft.com/office/drawing/2014/main" id="{86A906E8-7EFC-4CB3-A5D5-12F8411A6F6B}"/>
              </a:ext>
            </a:extLst>
          </p:cNvPr>
          <p:cNvSpPr/>
          <p:nvPr/>
        </p:nvSpPr>
        <p:spPr bwMode="auto">
          <a:xfrm>
            <a:off x="4315873" y="3373634"/>
            <a:ext cx="916501" cy="596728"/>
          </a:xfrm>
          <a:prstGeom prst="roundRect">
            <a:avLst/>
          </a:prstGeom>
          <a:solidFill>
            <a:schemeClr val="tx2">
              <a:lumMod val="40000"/>
              <a:lumOff val="60000"/>
            </a:schemeClr>
          </a:solidFill>
          <a:ln w="12700">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1200">
                <a:latin typeface="Times New Roman" pitchFamily="18" charset="0"/>
                <a:ea typeface="宋体"/>
                <a:cs typeface="Times New Roman" pitchFamily="18" charset="0"/>
              </a:rPr>
              <a:t>Storage Controller</a:t>
            </a:r>
          </a:p>
        </p:txBody>
      </p:sp>
      <p:sp>
        <p:nvSpPr>
          <p:cNvPr id="58" name="圆角矩形 109">
            <a:extLst>
              <a:ext uri="{FF2B5EF4-FFF2-40B4-BE49-F238E27FC236}">
                <a16:creationId xmlns:a16="http://schemas.microsoft.com/office/drawing/2014/main" id="{B37198A9-3590-4E94-ADD7-3C9497D02F96}"/>
              </a:ext>
            </a:extLst>
          </p:cNvPr>
          <p:cNvSpPr/>
          <p:nvPr/>
        </p:nvSpPr>
        <p:spPr bwMode="auto">
          <a:xfrm>
            <a:off x="95804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59" name="圆角矩形 110">
            <a:extLst>
              <a:ext uri="{FF2B5EF4-FFF2-40B4-BE49-F238E27FC236}">
                <a16:creationId xmlns:a16="http://schemas.microsoft.com/office/drawing/2014/main" id="{EE162716-DAF8-4922-9958-C761265B7D44}"/>
              </a:ext>
            </a:extLst>
          </p:cNvPr>
          <p:cNvSpPr/>
          <p:nvPr/>
        </p:nvSpPr>
        <p:spPr bwMode="auto">
          <a:xfrm>
            <a:off x="2076877"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0" name="圆角矩形 112">
            <a:extLst>
              <a:ext uri="{FF2B5EF4-FFF2-40B4-BE49-F238E27FC236}">
                <a16:creationId xmlns:a16="http://schemas.microsoft.com/office/drawing/2014/main" id="{353A78F9-8D97-4B15-98FF-31C05172EB3A}"/>
              </a:ext>
            </a:extLst>
          </p:cNvPr>
          <p:cNvSpPr/>
          <p:nvPr/>
        </p:nvSpPr>
        <p:spPr bwMode="auto">
          <a:xfrm>
            <a:off x="3197046"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1" name="圆角矩形 113">
            <a:extLst>
              <a:ext uri="{FF2B5EF4-FFF2-40B4-BE49-F238E27FC236}">
                <a16:creationId xmlns:a16="http://schemas.microsoft.com/office/drawing/2014/main" id="{018E919B-B964-4D72-87BF-362980EB02FF}"/>
              </a:ext>
            </a:extLst>
          </p:cNvPr>
          <p:cNvSpPr/>
          <p:nvPr/>
        </p:nvSpPr>
        <p:spPr bwMode="auto">
          <a:xfrm>
            <a:off x="4315873" y="2775907"/>
            <a:ext cx="916501" cy="202409"/>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800">
                <a:latin typeface="Times New Roman" pitchFamily="18" charset="0"/>
                <a:ea typeface="宋体"/>
                <a:cs typeface="Times New Roman" pitchFamily="18" charset="0"/>
              </a:rPr>
              <a:t>Shared Frontend</a:t>
            </a:r>
          </a:p>
        </p:txBody>
      </p:sp>
      <p:sp>
        <p:nvSpPr>
          <p:cNvPr id="62" name="圆角矩形 115">
            <a:extLst>
              <a:ext uri="{FF2B5EF4-FFF2-40B4-BE49-F238E27FC236}">
                <a16:creationId xmlns:a16="http://schemas.microsoft.com/office/drawing/2014/main" id="{628045E0-EE8E-430F-9B38-75F9BE1E4C82}"/>
              </a:ext>
            </a:extLst>
          </p:cNvPr>
          <p:cNvSpPr/>
          <p:nvPr/>
        </p:nvSpPr>
        <p:spPr bwMode="auto">
          <a:xfrm>
            <a:off x="958047"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3" name="圆角矩形 116">
            <a:extLst>
              <a:ext uri="{FF2B5EF4-FFF2-40B4-BE49-F238E27FC236}">
                <a16:creationId xmlns:a16="http://schemas.microsoft.com/office/drawing/2014/main" id="{17E320F3-58B9-4E88-AE85-42C2EA0C0976}"/>
              </a:ext>
            </a:extLst>
          </p:cNvPr>
          <p:cNvSpPr/>
          <p:nvPr/>
        </p:nvSpPr>
        <p:spPr bwMode="auto">
          <a:xfrm>
            <a:off x="207687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4" name="圆角矩形 118">
            <a:extLst>
              <a:ext uri="{FF2B5EF4-FFF2-40B4-BE49-F238E27FC236}">
                <a16:creationId xmlns:a16="http://schemas.microsoft.com/office/drawing/2014/main" id="{FE2F5185-C542-4A90-AD0C-53059DD93B55}"/>
              </a:ext>
            </a:extLst>
          </p:cNvPr>
          <p:cNvSpPr/>
          <p:nvPr/>
        </p:nvSpPr>
        <p:spPr bwMode="auto">
          <a:xfrm>
            <a:off x="3197046"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sp>
        <p:nvSpPr>
          <p:cNvPr id="65" name="圆角矩形 119">
            <a:extLst>
              <a:ext uri="{FF2B5EF4-FFF2-40B4-BE49-F238E27FC236}">
                <a16:creationId xmlns:a16="http://schemas.microsoft.com/office/drawing/2014/main" id="{94A905D7-C492-40F2-88E9-CD78B98842AC}"/>
              </a:ext>
            </a:extLst>
          </p:cNvPr>
          <p:cNvSpPr/>
          <p:nvPr/>
        </p:nvSpPr>
        <p:spPr bwMode="auto">
          <a:xfrm>
            <a:off x="4315873" y="4330932"/>
            <a:ext cx="916501" cy="230478"/>
          </a:xfrm>
          <a:prstGeom prst="roundRect">
            <a:avLst/>
          </a:prstGeom>
          <a:noFill/>
          <a:ln>
            <a:solidFill>
              <a:srgbClr val="0070C0"/>
            </a:solidFill>
          </a:ln>
          <a:effectLst/>
        </p:spPr>
        <p:txBody>
          <a:bodyPr lIns="68557" tIns="34276" rIns="68557" bIns="34276" anchor="ctr"/>
          <a:lstStyle/>
          <a:p>
            <a:pPr algn="ctr" defTabSz="910958" fontAlgn="auto">
              <a:spcBef>
                <a:spcPts val="0"/>
              </a:spcBef>
              <a:spcAft>
                <a:spcPts val="0"/>
              </a:spcAft>
              <a:buClr>
                <a:srgbClr val="CC9900"/>
              </a:buClr>
              <a:defRPr/>
            </a:pPr>
            <a:r>
              <a:rPr lang="en-US" altLang="zh-CN" sz="900">
                <a:latin typeface="Times New Roman" pitchFamily="18" charset="0"/>
                <a:ea typeface="宋体"/>
                <a:cs typeface="Times New Roman" pitchFamily="18" charset="0"/>
              </a:rPr>
              <a:t>Shared Backend</a:t>
            </a:r>
          </a:p>
        </p:txBody>
      </p:sp>
      <p:cxnSp>
        <p:nvCxnSpPr>
          <p:cNvPr id="66" name="直接连接符 121">
            <a:extLst>
              <a:ext uri="{FF2B5EF4-FFF2-40B4-BE49-F238E27FC236}">
                <a16:creationId xmlns:a16="http://schemas.microsoft.com/office/drawing/2014/main" id="{6EAA2069-4C5B-4215-8ACC-4ED47A1D2A0F}"/>
              </a:ext>
            </a:extLst>
          </p:cNvPr>
          <p:cNvCxnSpPr>
            <a:stCxn id="62" idx="0"/>
            <a:endCxn id="54" idx="2"/>
          </p:cNvCxnSpPr>
          <p:nvPr/>
        </p:nvCxnSpPr>
        <p:spPr>
          <a:xfrm flipV="1">
            <a:off x="1416298"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接连接符 122">
            <a:extLst>
              <a:ext uri="{FF2B5EF4-FFF2-40B4-BE49-F238E27FC236}">
                <a16:creationId xmlns:a16="http://schemas.microsoft.com/office/drawing/2014/main" id="{B7535851-F312-496A-B154-20FE521CED0C}"/>
              </a:ext>
            </a:extLst>
          </p:cNvPr>
          <p:cNvCxnSpPr>
            <a:stCxn id="62" idx="0"/>
            <a:endCxn id="55" idx="2"/>
          </p:cNvCxnSpPr>
          <p:nvPr/>
        </p:nvCxnSpPr>
        <p:spPr>
          <a:xfrm flipV="1">
            <a:off x="1416298" y="3970362"/>
            <a:ext cx="111883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直接连接符 124">
            <a:extLst>
              <a:ext uri="{FF2B5EF4-FFF2-40B4-BE49-F238E27FC236}">
                <a16:creationId xmlns:a16="http://schemas.microsoft.com/office/drawing/2014/main" id="{619E5729-C433-42F2-B433-A229E1C19002}"/>
              </a:ext>
            </a:extLst>
          </p:cNvPr>
          <p:cNvCxnSpPr>
            <a:stCxn id="62" idx="0"/>
            <a:endCxn id="56" idx="2"/>
          </p:cNvCxnSpPr>
          <p:nvPr/>
        </p:nvCxnSpPr>
        <p:spPr>
          <a:xfrm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接连接符 125">
            <a:extLst>
              <a:ext uri="{FF2B5EF4-FFF2-40B4-BE49-F238E27FC236}">
                <a16:creationId xmlns:a16="http://schemas.microsoft.com/office/drawing/2014/main" id="{F15C1B51-190E-48A7-8D10-DC4AD3BEE26B}"/>
              </a:ext>
            </a:extLst>
          </p:cNvPr>
          <p:cNvCxnSpPr>
            <a:stCxn id="62" idx="0"/>
            <a:endCxn id="57" idx="2"/>
          </p:cNvCxnSpPr>
          <p:nvPr/>
        </p:nvCxnSpPr>
        <p:spPr>
          <a:xfrm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直接连接符 127">
            <a:extLst>
              <a:ext uri="{FF2B5EF4-FFF2-40B4-BE49-F238E27FC236}">
                <a16:creationId xmlns:a16="http://schemas.microsoft.com/office/drawing/2014/main" id="{EA9EF207-5BFD-4644-AD30-20A78698650A}"/>
              </a:ext>
            </a:extLst>
          </p:cNvPr>
          <p:cNvCxnSpPr>
            <a:stCxn id="63" idx="0"/>
            <a:endCxn id="54" idx="2"/>
          </p:cNvCxnSpPr>
          <p:nvPr/>
        </p:nvCxnSpPr>
        <p:spPr>
          <a:xfrm flipH="1" flipV="1">
            <a:off x="1416298" y="3970362"/>
            <a:ext cx="111882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直接连接符 128">
            <a:extLst>
              <a:ext uri="{FF2B5EF4-FFF2-40B4-BE49-F238E27FC236}">
                <a16:creationId xmlns:a16="http://schemas.microsoft.com/office/drawing/2014/main" id="{CBA2DE23-0D2F-4018-97F6-3B6BDC90B6C2}"/>
              </a:ext>
            </a:extLst>
          </p:cNvPr>
          <p:cNvCxnSpPr>
            <a:stCxn id="63" idx="0"/>
            <a:endCxn id="55" idx="2"/>
          </p:cNvCxnSpPr>
          <p:nvPr/>
        </p:nvCxnSpPr>
        <p:spPr>
          <a:xfrm flipV="1">
            <a:off x="2535127" y="3970362"/>
            <a:ext cx="1"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直接连接符 130">
            <a:extLst>
              <a:ext uri="{FF2B5EF4-FFF2-40B4-BE49-F238E27FC236}">
                <a16:creationId xmlns:a16="http://schemas.microsoft.com/office/drawing/2014/main" id="{4101A0D0-E872-402D-A8F1-01AEC6C78D7B}"/>
              </a:ext>
            </a:extLst>
          </p:cNvPr>
          <p:cNvCxnSpPr>
            <a:stCxn id="63" idx="0"/>
            <a:endCxn id="56" idx="2"/>
          </p:cNvCxnSpPr>
          <p:nvPr/>
        </p:nvCxnSpPr>
        <p:spPr>
          <a:xfrm flipV="1">
            <a:off x="2535127" y="3970362"/>
            <a:ext cx="112017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接连接符 131">
            <a:extLst>
              <a:ext uri="{FF2B5EF4-FFF2-40B4-BE49-F238E27FC236}">
                <a16:creationId xmlns:a16="http://schemas.microsoft.com/office/drawing/2014/main" id="{AF648C11-D94C-40D4-BC4E-6DD2D37F364C}"/>
              </a:ext>
            </a:extLst>
          </p:cNvPr>
          <p:cNvCxnSpPr>
            <a:stCxn id="63" idx="0"/>
            <a:endCxn id="57" idx="2"/>
          </p:cNvCxnSpPr>
          <p:nvPr/>
        </p:nvCxnSpPr>
        <p:spPr>
          <a:xfrm flipV="1">
            <a:off x="2535127" y="3970362"/>
            <a:ext cx="223899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直接连接符 132">
            <a:extLst>
              <a:ext uri="{FF2B5EF4-FFF2-40B4-BE49-F238E27FC236}">
                <a16:creationId xmlns:a16="http://schemas.microsoft.com/office/drawing/2014/main" id="{9B371046-2B1B-4468-8C53-2868D6653580}"/>
              </a:ext>
            </a:extLst>
          </p:cNvPr>
          <p:cNvCxnSpPr>
            <a:stCxn id="64" idx="0"/>
            <a:endCxn id="56" idx="2"/>
          </p:cNvCxnSpPr>
          <p:nvPr/>
        </p:nvCxnSpPr>
        <p:spPr>
          <a:xfrm flipV="1">
            <a:off x="3655297"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直接连接符 133">
            <a:extLst>
              <a:ext uri="{FF2B5EF4-FFF2-40B4-BE49-F238E27FC236}">
                <a16:creationId xmlns:a16="http://schemas.microsoft.com/office/drawing/2014/main" id="{956EB636-016A-41E6-8DD6-2C047DB3D00E}"/>
              </a:ext>
            </a:extLst>
          </p:cNvPr>
          <p:cNvCxnSpPr>
            <a:stCxn id="64" idx="0"/>
            <a:endCxn id="57" idx="2"/>
          </p:cNvCxnSpPr>
          <p:nvPr/>
        </p:nvCxnSpPr>
        <p:spPr>
          <a:xfrm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直接连接符 134">
            <a:extLst>
              <a:ext uri="{FF2B5EF4-FFF2-40B4-BE49-F238E27FC236}">
                <a16:creationId xmlns:a16="http://schemas.microsoft.com/office/drawing/2014/main" id="{572A83E1-71F9-4E2D-90A8-AD49CC6690B5}"/>
              </a:ext>
            </a:extLst>
          </p:cNvPr>
          <p:cNvCxnSpPr>
            <a:stCxn id="65" idx="0"/>
            <a:endCxn id="56" idx="2"/>
          </p:cNvCxnSpPr>
          <p:nvPr/>
        </p:nvCxnSpPr>
        <p:spPr>
          <a:xfrm flipH="1" flipV="1">
            <a:off x="3655297" y="3970362"/>
            <a:ext cx="1118827"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直接连接符 135">
            <a:extLst>
              <a:ext uri="{FF2B5EF4-FFF2-40B4-BE49-F238E27FC236}">
                <a16:creationId xmlns:a16="http://schemas.microsoft.com/office/drawing/2014/main" id="{DE43FFF7-EDDA-4C39-8989-2B2C6F6A43B0}"/>
              </a:ext>
            </a:extLst>
          </p:cNvPr>
          <p:cNvCxnSpPr>
            <a:stCxn id="65" idx="0"/>
            <a:endCxn id="57" idx="2"/>
          </p:cNvCxnSpPr>
          <p:nvPr/>
        </p:nvCxnSpPr>
        <p:spPr>
          <a:xfrm flipV="1">
            <a:off x="4774124" y="3970362"/>
            <a:ext cx="0"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接连接符 136">
            <a:extLst>
              <a:ext uri="{FF2B5EF4-FFF2-40B4-BE49-F238E27FC236}">
                <a16:creationId xmlns:a16="http://schemas.microsoft.com/office/drawing/2014/main" id="{376989B6-2F4F-4410-BE58-D5C1819C89BA}"/>
              </a:ext>
            </a:extLst>
          </p:cNvPr>
          <p:cNvCxnSpPr>
            <a:stCxn id="58" idx="2"/>
            <a:endCxn id="54" idx="0"/>
          </p:cNvCxnSpPr>
          <p:nvPr/>
        </p:nvCxnSpPr>
        <p:spPr>
          <a:xfrm>
            <a:off x="141629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137">
            <a:extLst>
              <a:ext uri="{FF2B5EF4-FFF2-40B4-BE49-F238E27FC236}">
                <a16:creationId xmlns:a16="http://schemas.microsoft.com/office/drawing/2014/main" id="{99F707E5-B498-4563-AF9A-17C16457CA01}"/>
              </a:ext>
            </a:extLst>
          </p:cNvPr>
          <p:cNvCxnSpPr>
            <a:stCxn id="58" idx="2"/>
            <a:endCxn id="55" idx="0"/>
          </p:cNvCxnSpPr>
          <p:nvPr/>
        </p:nvCxnSpPr>
        <p:spPr>
          <a:xfrm>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直接连接符 138">
            <a:extLst>
              <a:ext uri="{FF2B5EF4-FFF2-40B4-BE49-F238E27FC236}">
                <a16:creationId xmlns:a16="http://schemas.microsoft.com/office/drawing/2014/main" id="{6ADC7DAA-89CB-49CD-A0E5-8BC03391B21D}"/>
              </a:ext>
            </a:extLst>
          </p:cNvPr>
          <p:cNvCxnSpPr>
            <a:stCxn id="58" idx="2"/>
            <a:endCxn id="56" idx="0"/>
          </p:cNvCxnSpPr>
          <p:nvPr/>
        </p:nvCxnSpPr>
        <p:spPr>
          <a:xfrm>
            <a:off x="1416298" y="2978316"/>
            <a:ext cx="223899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直接连接符 139">
            <a:extLst>
              <a:ext uri="{FF2B5EF4-FFF2-40B4-BE49-F238E27FC236}">
                <a16:creationId xmlns:a16="http://schemas.microsoft.com/office/drawing/2014/main" id="{93D0B1E5-BBEB-4025-9CDD-632469756AB3}"/>
              </a:ext>
            </a:extLst>
          </p:cNvPr>
          <p:cNvCxnSpPr>
            <a:stCxn id="58" idx="2"/>
            <a:endCxn id="57" idx="0"/>
          </p:cNvCxnSpPr>
          <p:nvPr/>
        </p:nvCxnSpPr>
        <p:spPr>
          <a:xfrm>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接连接符 140">
            <a:extLst>
              <a:ext uri="{FF2B5EF4-FFF2-40B4-BE49-F238E27FC236}">
                <a16:creationId xmlns:a16="http://schemas.microsoft.com/office/drawing/2014/main" id="{34423E02-7723-4D9A-BFD4-811E85B140DB}"/>
              </a:ext>
            </a:extLst>
          </p:cNvPr>
          <p:cNvCxnSpPr>
            <a:stCxn id="59" idx="2"/>
            <a:endCxn id="54" idx="0"/>
          </p:cNvCxnSpPr>
          <p:nvPr/>
        </p:nvCxnSpPr>
        <p:spPr>
          <a:xfrm flipH="1">
            <a:off x="1416298" y="2978316"/>
            <a:ext cx="111883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3" name="直接连接符 141">
            <a:extLst>
              <a:ext uri="{FF2B5EF4-FFF2-40B4-BE49-F238E27FC236}">
                <a16:creationId xmlns:a16="http://schemas.microsoft.com/office/drawing/2014/main" id="{263486FA-5B05-4CDE-889C-29BBDB3EC5E8}"/>
              </a:ext>
            </a:extLst>
          </p:cNvPr>
          <p:cNvCxnSpPr>
            <a:stCxn id="59" idx="2"/>
            <a:endCxn id="55" idx="0"/>
          </p:cNvCxnSpPr>
          <p:nvPr/>
        </p:nvCxnSpPr>
        <p:spPr>
          <a:xfrm>
            <a:off x="2535128"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142">
            <a:extLst>
              <a:ext uri="{FF2B5EF4-FFF2-40B4-BE49-F238E27FC236}">
                <a16:creationId xmlns:a16="http://schemas.microsoft.com/office/drawing/2014/main" id="{7B5242F7-9B07-4CAD-8948-1247BA84AB42}"/>
              </a:ext>
            </a:extLst>
          </p:cNvPr>
          <p:cNvCxnSpPr>
            <a:stCxn id="59" idx="2"/>
            <a:endCxn id="56" idx="0"/>
          </p:cNvCxnSpPr>
          <p:nvPr/>
        </p:nvCxnSpPr>
        <p:spPr>
          <a:xfrm>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143">
            <a:extLst>
              <a:ext uri="{FF2B5EF4-FFF2-40B4-BE49-F238E27FC236}">
                <a16:creationId xmlns:a16="http://schemas.microsoft.com/office/drawing/2014/main" id="{839186E7-BB77-4114-9EF6-31144846B82F}"/>
              </a:ext>
            </a:extLst>
          </p:cNvPr>
          <p:cNvCxnSpPr>
            <a:stCxn id="59" idx="2"/>
            <a:endCxn id="57" idx="0"/>
          </p:cNvCxnSpPr>
          <p:nvPr/>
        </p:nvCxnSpPr>
        <p:spPr>
          <a:xfrm>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144">
            <a:extLst>
              <a:ext uri="{FF2B5EF4-FFF2-40B4-BE49-F238E27FC236}">
                <a16:creationId xmlns:a16="http://schemas.microsoft.com/office/drawing/2014/main" id="{AEA37D92-3A85-4181-87CB-C6AB6356BE9A}"/>
              </a:ext>
            </a:extLst>
          </p:cNvPr>
          <p:cNvCxnSpPr>
            <a:endCxn id="54" idx="0"/>
          </p:cNvCxnSpPr>
          <p:nvPr/>
        </p:nvCxnSpPr>
        <p:spPr>
          <a:xfrm flipH="1">
            <a:off x="1416298" y="3171229"/>
            <a:ext cx="2239007" cy="20240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145">
            <a:extLst>
              <a:ext uri="{FF2B5EF4-FFF2-40B4-BE49-F238E27FC236}">
                <a16:creationId xmlns:a16="http://schemas.microsoft.com/office/drawing/2014/main" id="{0FBD4B92-BAA0-46D3-AF6B-FA288DD5A4BA}"/>
              </a:ext>
            </a:extLst>
          </p:cNvPr>
          <p:cNvCxnSpPr>
            <a:stCxn id="60" idx="2"/>
            <a:endCxn id="55" idx="0"/>
          </p:cNvCxnSpPr>
          <p:nvPr/>
        </p:nvCxnSpPr>
        <p:spPr>
          <a:xfrm flipH="1">
            <a:off x="2535128" y="2978316"/>
            <a:ext cx="1120169"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直接连接符 146">
            <a:extLst>
              <a:ext uri="{FF2B5EF4-FFF2-40B4-BE49-F238E27FC236}">
                <a16:creationId xmlns:a16="http://schemas.microsoft.com/office/drawing/2014/main" id="{DF19AAC8-BE92-429E-9C14-8A0F86CE1375}"/>
              </a:ext>
            </a:extLst>
          </p:cNvPr>
          <p:cNvCxnSpPr>
            <a:stCxn id="60" idx="2"/>
            <a:endCxn id="56" idx="0"/>
          </p:cNvCxnSpPr>
          <p:nvPr/>
        </p:nvCxnSpPr>
        <p:spPr>
          <a:xfrm>
            <a:off x="3655297"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147">
            <a:extLst>
              <a:ext uri="{FF2B5EF4-FFF2-40B4-BE49-F238E27FC236}">
                <a16:creationId xmlns:a16="http://schemas.microsoft.com/office/drawing/2014/main" id="{193E97A2-F20F-4E1E-ADA1-53C28B46EC5D}"/>
              </a:ext>
            </a:extLst>
          </p:cNvPr>
          <p:cNvCxnSpPr>
            <a:stCxn id="60" idx="2"/>
            <a:endCxn id="57" idx="0"/>
          </p:cNvCxnSpPr>
          <p:nvPr/>
        </p:nvCxnSpPr>
        <p:spPr>
          <a:xfrm>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148">
            <a:extLst>
              <a:ext uri="{FF2B5EF4-FFF2-40B4-BE49-F238E27FC236}">
                <a16:creationId xmlns:a16="http://schemas.microsoft.com/office/drawing/2014/main" id="{6743053E-BB35-4EBC-AB78-5A62E627EA1E}"/>
              </a:ext>
            </a:extLst>
          </p:cNvPr>
          <p:cNvCxnSpPr>
            <a:stCxn id="61" idx="2"/>
            <a:endCxn id="54" idx="0"/>
          </p:cNvCxnSpPr>
          <p:nvPr/>
        </p:nvCxnSpPr>
        <p:spPr>
          <a:xfrm flipH="1">
            <a:off x="1416298" y="2978316"/>
            <a:ext cx="335782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149">
            <a:extLst>
              <a:ext uri="{FF2B5EF4-FFF2-40B4-BE49-F238E27FC236}">
                <a16:creationId xmlns:a16="http://schemas.microsoft.com/office/drawing/2014/main" id="{DAC49F9E-4A06-469E-9112-3E153999CC55}"/>
              </a:ext>
            </a:extLst>
          </p:cNvPr>
          <p:cNvCxnSpPr>
            <a:stCxn id="61" idx="2"/>
            <a:endCxn id="55" idx="0"/>
          </p:cNvCxnSpPr>
          <p:nvPr/>
        </p:nvCxnSpPr>
        <p:spPr>
          <a:xfrm flipH="1">
            <a:off x="2535128" y="2978316"/>
            <a:ext cx="2238996"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直接连接符 150">
            <a:extLst>
              <a:ext uri="{FF2B5EF4-FFF2-40B4-BE49-F238E27FC236}">
                <a16:creationId xmlns:a16="http://schemas.microsoft.com/office/drawing/2014/main" id="{36B4420A-A86E-4485-AA45-8EA4330AFFBA}"/>
              </a:ext>
            </a:extLst>
          </p:cNvPr>
          <p:cNvCxnSpPr>
            <a:stCxn id="61" idx="2"/>
            <a:endCxn id="56" idx="0"/>
          </p:cNvCxnSpPr>
          <p:nvPr/>
        </p:nvCxnSpPr>
        <p:spPr>
          <a:xfrm flipH="1">
            <a:off x="3655297" y="2978316"/>
            <a:ext cx="1118827"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151">
            <a:extLst>
              <a:ext uri="{FF2B5EF4-FFF2-40B4-BE49-F238E27FC236}">
                <a16:creationId xmlns:a16="http://schemas.microsoft.com/office/drawing/2014/main" id="{3F6C6CB9-3E02-4DAD-AE6D-48DAEFBE9906}"/>
              </a:ext>
            </a:extLst>
          </p:cNvPr>
          <p:cNvCxnSpPr>
            <a:stCxn id="61" idx="2"/>
            <a:endCxn id="57" idx="0"/>
          </p:cNvCxnSpPr>
          <p:nvPr/>
        </p:nvCxnSpPr>
        <p:spPr>
          <a:xfrm>
            <a:off x="4774124" y="2978316"/>
            <a:ext cx="0" cy="39531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134">
            <a:extLst>
              <a:ext uri="{FF2B5EF4-FFF2-40B4-BE49-F238E27FC236}">
                <a16:creationId xmlns:a16="http://schemas.microsoft.com/office/drawing/2014/main" id="{AECD8F2E-B216-4831-871A-C7437F6A61CE}"/>
              </a:ext>
            </a:extLst>
          </p:cNvPr>
          <p:cNvCxnSpPr>
            <a:stCxn id="65" idx="0"/>
            <a:endCxn id="55" idx="2"/>
          </p:cNvCxnSpPr>
          <p:nvPr/>
        </p:nvCxnSpPr>
        <p:spPr>
          <a:xfrm flipH="1" flipV="1">
            <a:off x="2535128" y="3970362"/>
            <a:ext cx="223899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直接连接符 134">
            <a:extLst>
              <a:ext uri="{FF2B5EF4-FFF2-40B4-BE49-F238E27FC236}">
                <a16:creationId xmlns:a16="http://schemas.microsoft.com/office/drawing/2014/main" id="{80AA5047-FDB2-4EFE-B63E-7B7F9E61827B}"/>
              </a:ext>
            </a:extLst>
          </p:cNvPr>
          <p:cNvCxnSpPr>
            <a:stCxn id="65" idx="0"/>
            <a:endCxn id="54" idx="2"/>
          </p:cNvCxnSpPr>
          <p:nvPr/>
        </p:nvCxnSpPr>
        <p:spPr>
          <a:xfrm flipH="1" flipV="1">
            <a:off x="1416298" y="3970362"/>
            <a:ext cx="3357826"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6" name="直接连接符 134">
            <a:extLst>
              <a:ext uri="{FF2B5EF4-FFF2-40B4-BE49-F238E27FC236}">
                <a16:creationId xmlns:a16="http://schemas.microsoft.com/office/drawing/2014/main" id="{6AB1093F-965D-4800-90B1-88ABB1E903C1}"/>
              </a:ext>
            </a:extLst>
          </p:cNvPr>
          <p:cNvCxnSpPr>
            <a:stCxn id="64" idx="0"/>
            <a:endCxn id="55" idx="2"/>
          </p:cNvCxnSpPr>
          <p:nvPr/>
        </p:nvCxnSpPr>
        <p:spPr>
          <a:xfrm flipH="1" flipV="1">
            <a:off x="2535128" y="3970362"/>
            <a:ext cx="112016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直接连接符 134">
            <a:extLst>
              <a:ext uri="{FF2B5EF4-FFF2-40B4-BE49-F238E27FC236}">
                <a16:creationId xmlns:a16="http://schemas.microsoft.com/office/drawing/2014/main" id="{2CC53593-5B81-4AA8-8AAD-CDAAF8188CE0}"/>
              </a:ext>
            </a:extLst>
          </p:cNvPr>
          <p:cNvCxnSpPr>
            <a:stCxn id="64" idx="0"/>
            <a:endCxn id="54" idx="2"/>
          </p:cNvCxnSpPr>
          <p:nvPr/>
        </p:nvCxnSpPr>
        <p:spPr>
          <a:xfrm flipH="1" flipV="1">
            <a:off x="1416298" y="3970362"/>
            <a:ext cx="2238999" cy="360570"/>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sp>
        <p:nvSpPr>
          <p:cNvPr id="98" name="圆角矩形 75">
            <a:extLst>
              <a:ext uri="{FF2B5EF4-FFF2-40B4-BE49-F238E27FC236}">
                <a16:creationId xmlns:a16="http://schemas.microsoft.com/office/drawing/2014/main" id="{4E9E17BA-4241-4721-9EFB-6A17F8F5EF0B}"/>
              </a:ext>
            </a:extLst>
          </p:cNvPr>
          <p:cNvSpPr/>
          <p:nvPr/>
        </p:nvSpPr>
        <p:spPr bwMode="auto">
          <a:xfrm>
            <a:off x="757272"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99" name="圆角矩形 79">
            <a:extLst>
              <a:ext uri="{FF2B5EF4-FFF2-40B4-BE49-F238E27FC236}">
                <a16:creationId xmlns:a16="http://schemas.microsoft.com/office/drawing/2014/main" id="{131795FD-8392-4B6E-AD98-C624098B0C4A}"/>
              </a:ext>
            </a:extLst>
          </p:cNvPr>
          <p:cNvSpPr/>
          <p:nvPr/>
        </p:nvSpPr>
        <p:spPr bwMode="auto">
          <a:xfrm>
            <a:off x="1972555"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100" name="圆角矩形 80">
            <a:extLst>
              <a:ext uri="{FF2B5EF4-FFF2-40B4-BE49-F238E27FC236}">
                <a16:creationId xmlns:a16="http://schemas.microsoft.com/office/drawing/2014/main" id="{620D3414-7CD7-4712-99C6-5EF5EF647C9A}"/>
              </a:ext>
            </a:extLst>
          </p:cNvPr>
          <p:cNvSpPr/>
          <p:nvPr/>
        </p:nvSpPr>
        <p:spPr bwMode="auto">
          <a:xfrm>
            <a:off x="3187838" y="5262100"/>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sp>
        <p:nvSpPr>
          <p:cNvPr id="101" name="圆角矩形 198">
            <a:extLst>
              <a:ext uri="{FF2B5EF4-FFF2-40B4-BE49-F238E27FC236}">
                <a16:creationId xmlns:a16="http://schemas.microsoft.com/office/drawing/2014/main" id="{CCE01658-4518-4CBF-A26F-167E23086F2B}"/>
              </a:ext>
            </a:extLst>
          </p:cNvPr>
          <p:cNvSpPr/>
          <p:nvPr/>
        </p:nvSpPr>
        <p:spPr bwMode="auto">
          <a:xfrm>
            <a:off x="4403121" y="5269457"/>
            <a:ext cx="1084917" cy="965087"/>
          </a:xfrm>
          <a:prstGeom prst="roundRect">
            <a:avLst/>
          </a:prstGeom>
          <a:noFill/>
          <a:ln>
            <a:solidFill>
              <a:srgbClr val="0070C0"/>
            </a:solidFill>
          </a:ln>
          <a:effectLst/>
        </p:spPr>
        <p:txBody>
          <a:bodyPr lIns="68557" tIns="34276" rIns="68557" bIns="34276" anchor="t"/>
          <a:lstStyle/>
          <a:p>
            <a:pPr algn="ctr" defTabSz="910958">
              <a:buClr>
                <a:srgbClr val="CC9900"/>
              </a:buClr>
              <a:defRPr/>
            </a:pPr>
            <a:r>
              <a:rPr lang="en-US" altLang="zh-CN" sz="1200">
                <a:ea typeface="Microsoft YaHei" panose="020B0503020204020204" pitchFamily="34" charset="-122"/>
              </a:rPr>
              <a:t>Intelligent DAE</a:t>
            </a:r>
            <a:endParaRPr lang="zh-CN" altLang="en-US" sz="1200">
              <a:ea typeface="Microsoft YaHei" panose="020B0503020204020204" pitchFamily="34" charset="-122"/>
            </a:endParaRPr>
          </a:p>
        </p:txBody>
      </p:sp>
      <p:grpSp>
        <p:nvGrpSpPr>
          <p:cNvPr id="102" name="Group 1446">
            <a:extLst>
              <a:ext uri="{FF2B5EF4-FFF2-40B4-BE49-F238E27FC236}">
                <a16:creationId xmlns:a16="http://schemas.microsoft.com/office/drawing/2014/main" id="{DF3FD4F3-E14D-4480-8664-D9A841FCF7A7}"/>
              </a:ext>
            </a:extLst>
          </p:cNvPr>
          <p:cNvGrpSpPr/>
          <p:nvPr/>
        </p:nvGrpSpPr>
        <p:grpSpPr>
          <a:xfrm>
            <a:off x="3182992" y="1364906"/>
            <a:ext cx="1750104" cy="258994"/>
            <a:chOff x="2140260" y="2024056"/>
            <a:chExt cx="1589999" cy="326192"/>
          </a:xfrm>
        </p:grpSpPr>
        <p:sp>
          <p:nvSpPr>
            <p:cNvPr id="103" name="Rectangle 1447">
              <a:extLst>
                <a:ext uri="{FF2B5EF4-FFF2-40B4-BE49-F238E27FC236}">
                  <a16:creationId xmlns:a16="http://schemas.microsoft.com/office/drawing/2014/main" id="{5EE7011C-3409-4237-AE41-72C7873A4398}"/>
                </a:ext>
              </a:extLst>
            </p:cNvPr>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a:solidFill>
                  <a:prstClr val="white"/>
                </a:solidFill>
                <a:ea typeface="微软雅黑"/>
              </a:endParaRPr>
            </a:p>
          </p:txBody>
        </p:sp>
        <p:cxnSp>
          <p:nvCxnSpPr>
            <p:cNvPr id="104" name="Straight Connector 1448">
              <a:extLst>
                <a:ext uri="{FF2B5EF4-FFF2-40B4-BE49-F238E27FC236}">
                  <a16:creationId xmlns:a16="http://schemas.microsoft.com/office/drawing/2014/main" id="{D5E43189-6731-4795-87BA-7C5989E20E05}"/>
                </a:ext>
              </a:extLst>
            </p:cNvPr>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449">
              <a:extLst>
                <a:ext uri="{FF2B5EF4-FFF2-40B4-BE49-F238E27FC236}">
                  <a16:creationId xmlns:a16="http://schemas.microsoft.com/office/drawing/2014/main" id="{B7128FEF-786A-421E-8267-521AF724DC99}"/>
                </a:ext>
              </a:extLst>
            </p:cNvPr>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6" name="矩形 2">
              <a:extLst>
                <a:ext uri="{FF2B5EF4-FFF2-40B4-BE49-F238E27FC236}">
                  <a16:creationId xmlns:a16="http://schemas.microsoft.com/office/drawing/2014/main" id="{B2783D66-4A34-47C6-9334-EF0F3756227F}"/>
                </a:ext>
              </a:extLst>
            </p:cNvPr>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a:solidFill>
                  <a:prstClr val="white"/>
                </a:solidFill>
                <a:ea typeface="微软雅黑"/>
              </a:endParaRPr>
            </a:p>
          </p:txBody>
        </p:sp>
        <p:cxnSp>
          <p:nvCxnSpPr>
            <p:cNvPr id="107" name="Straight Connector 1451">
              <a:extLst>
                <a:ext uri="{FF2B5EF4-FFF2-40B4-BE49-F238E27FC236}">
                  <a16:creationId xmlns:a16="http://schemas.microsoft.com/office/drawing/2014/main" id="{11E4CD92-86E0-45F5-9311-7ACE246C3DEE}"/>
                </a:ext>
              </a:extLst>
            </p:cNvPr>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8" name="Group 1440">
            <a:extLst>
              <a:ext uri="{FF2B5EF4-FFF2-40B4-BE49-F238E27FC236}">
                <a16:creationId xmlns:a16="http://schemas.microsoft.com/office/drawing/2014/main" id="{9B879342-D7A9-4C29-B059-7FA636C85275}"/>
              </a:ext>
            </a:extLst>
          </p:cNvPr>
          <p:cNvGrpSpPr/>
          <p:nvPr/>
        </p:nvGrpSpPr>
        <p:grpSpPr>
          <a:xfrm>
            <a:off x="1193416" y="1359704"/>
            <a:ext cx="1798177" cy="258994"/>
            <a:chOff x="2140260" y="2024056"/>
            <a:chExt cx="1589999" cy="326192"/>
          </a:xfrm>
        </p:grpSpPr>
        <p:sp>
          <p:nvSpPr>
            <p:cNvPr id="109" name="Rectangle 1441">
              <a:extLst>
                <a:ext uri="{FF2B5EF4-FFF2-40B4-BE49-F238E27FC236}">
                  <a16:creationId xmlns:a16="http://schemas.microsoft.com/office/drawing/2014/main" id="{3E579E3D-9ED4-4209-B009-FFD083D29384}"/>
                </a:ext>
              </a:extLst>
            </p:cNvPr>
            <p:cNvSpPr/>
            <p:nvPr/>
          </p:nvSpPr>
          <p:spPr>
            <a:xfrm>
              <a:off x="2140260" y="2024056"/>
              <a:ext cx="1589999" cy="326192"/>
            </a:xfrm>
            <a:prstGeom prst="rect">
              <a:avLst/>
            </a:prstGeom>
            <a:noFill/>
            <a:ln w="25400" cap="flat" cmpd="sng" algn="ctr">
              <a:solidFill>
                <a:srgbClr val="00B0F0"/>
              </a:solidFill>
              <a:prstDash val="solid"/>
            </a:ln>
            <a:effectLst/>
          </p:spPr>
          <p:txBody>
            <a:bodyPr rtlCol="0" anchor="ctr"/>
            <a:lstStyle/>
            <a:p>
              <a:pPr algn="ctr" defTabSz="1219272"/>
              <a:endParaRPr lang="en-US" sz="2400" kern="0">
                <a:solidFill>
                  <a:prstClr val="white"/>
                </a:solidFill>
                <a:ea typeface="微软雅黑"/>
              </a:endParaRPr>
            </a:p>
          </p:txBody>
        </p:sp>
        <p:cxnSp>
          <p:nvCxnSpPr>
            <p:cNvPr id="110" name="Straight Connector 1442">
              <a:extLst>
                <a:ext uri="{FF2B5EF4-FFF2-40B4-BE49-F238E27FC236}">
                  <a16:creationId xmlns:a16="http://schemas.microsoft.com/office/drawing/2014/main" id="{90D3A51F-C374-45AE-AEF6-417855D018A2}"/>
                </a:ext>
              </a:extLst>
            </p:cNvPr>
            <p:cNvCxnSpPr/>
            <p:nvPr/>
          </p:nvCxnSpPr>
          <p:spPr>
            <a:xfrm>
              <a:off x="2283248" y="2269375"/>
              <a:ext cx="1285466"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443">
              <a:extLst>
                <a:ext uri="{FF2B5EF4-FFF2-40B4-BE49-F238E27FC236}">
                  <a16:creationId xmlns:a16="http://schemas.microsoft.com/office/drawing/2014/main" id="{A187AF5A-F2AB-417E-B3A6-27DF02D88B6C}"/>
                </a:ext>
              </a:extLst>
            </p:cNvPr>
            <p:cNvCxnSpPr/>
            <p:nvPr/>
          </p:nvCxnSpPr>
          <p:spPr>
            <a:xfrm>
              <a:off x="2283248" y="2195352"/>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2" name="矩形 2">
              <a:extLst>
                <a:ext uri="{FF2B5EF4-FFF2-40B4-BE49-F238E27FC236}">
                  <a16:creationId xmlns:a16="http://schemas.microsoft.com/office/drawing/2014/main" id="{0A13E185-0598-4241-BA33-0FCA7868390D}"/>
                </a:ext>
              </a:extLst>
            </p:cNvPr>
            <p:cNvSpPr/>
            <p:nvPr/>
          </p:nvSpPr>
          <p:spPr>
            <a:xfrm>
              <a:off x="3340254" y="2111540"/>
              <a:ext cx="188545" cy="111332"/>
            </a:xfrm>
            <a:prstGeom prst="rect">
              <a:avLst/>
            </a:prstGeom>
            <a:noFill/>
            <a:ln w="6350" cap="flat" cmpd="sng" algn="ctr">
              <a:solidFill>
                <a:srgbClr val="00B0F0"/>
              </a:solidFill>
              <a:prstDash val="solid"/>
            </a:ln>
            <a:effectLst/>
          </p:spPr>
          <p:txBody>
            <a:bodyPr rtlCol="0" anchor="ctr"/>
            <a:lstStyle/>
            <a:p>
              <a:pPr algn="ctr" defTabSz="1219272">
                <a:defRPr/>
              </a:pPr>
              <a:endParaRPr lang="en-US" sz="2400" kern="0">
                <a:solidFill>
                  <a:prstClr val="white"/>
                </a:solidFill>
                <a:ea typeface="微软雅黑"/>
              </a:endParaRPr>
            </a:p>
          </p:txBody>
        </p:sp>
        <p:cxnSp>
          <p:nvCxnSpPr>
            <p:cNvPr id="113" name="Straight Connector 1445">
              <a:extLst>
                <a:ext uri="{FF2B5EF4-FFF2-40B4-BE49-F238E27FC236}">
                  <a16:creationId xmlns:a16="http://schemas.microsoft.com/office/drawing/2014/main" id="{40E4E88C-39EE-4BF4-8F6F-E0D6CC1633D8}"/>
                </a:ext>
              </a:extLst>
            </p:cNvPr>
            <p:cNvCxnSpPr/>
            <p:nvPr/>
          </p:nvCxnSpPr>
          <p:spPr>
            <a:xfrm>
              <a:off x="2276954" y="2115523"/>
              <a:ext cx="94742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4" name="Group 1357">
            <a:extLst>
              <a:ext uri="{FF2B5EF4-FFF2-40B4-BE49-F238E27FC236}">
                <a16:creationId xmlns:a16="http://schemas.microsoft.com/office/drawing/2014/main" id="{E9DE4779-4C94-475D-AAE2-351DB29A9BED}"/>
              </a:ext>
            </a:extLst>
          </p:cNvPr>
          <p:cNvGrpSpPr/>
          <p:nvPr/>
        </p:nvGrpSpPr>
        <p:grpSpPr>
          <a:xfrm rot="10800000">
            <a:off x="1698890" y="1583834"/>
            <a:ext cx="338638" cy="242807"/>
            <a:chOff x="4777975" y="1174384"/>
            <a:chExt cx="280043" cy="356738"/>
          </a:xfrm>
        </p:grpSpPr>
        <p:sp>
          <p:nvSpPr>
            <p:cNvPr id="115" name="Rectangle 1360">
              <a:extLst>
                <a:ext uri="{FF2B5EF4-FFF2-40B4-BE49-F238E27FC236}">
                  <a16:creationId xmlns:a16="http://schemas.microsoft.com/office/drawing/2014/main" id="{2C09FE3C-C8BB-4CF8-B9E2-6256B57AD1C7}"/>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16" name="Group 1358">
              <a:extLst>
                <a:ext uri="{FF2B5EF4-FFF2-40B4-BE49-F238E27FC236}">
                  <a16:creationId xmlns:a16="http://schemas.microsoft.com/office/drawing/2014/main" id="{FD289717-E47D-40E2-9A21-F68056C8453D}"/>
                </a:ext>
              </a:extLst>
            </p:cNvPr>
            <p:cNvGrpSpPr/>
            <p:nvPr/>
          </p:nvGrpSpPr>
          <p:grpSpPr>
            <a:xfrm rot="5400000">
              <a:off x="4882557" y="1284183"/>
              <a:ext cx="166971" cy="49489"/>
              <a:chOff x="1849115" y="4715405"/>
              <a:chExt cx="2024228" cy="450055"/>
            </a:xfrm>
            <a:solidFill>
              <a:srgbClr val="33CCFF"/>
            </a:solidFill>
          </p:grpSpPr>
          <p:sp>
            <p:nvSpPr>
              <p:cNvPr id="122" name="Rectangle 1365">
                <a:extLst>
                  <a:ext uri="{FF2B5EF4-FFF2-40B4-BE49-F238E27FC236}">
                    <a16:creationId xmlns:a16="http://schemas.microsoft.com/office/drawing/2014/main" id="{012DBD64-0766-4335-9B6D-A9C4112BD9D3}"/>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3" name="Rectangle 1366">
                <a:extLst>
                  <a:ext uri="{FF2B5EF4-FFF2-40B4-BE49-F238E27FC236}">
                    <a16:creationId xmlns:a16="http://schemas.microsoft.com/office/drawing/2014/main" id="{3F4A3AE3-0F4D-42BA-8F79-9A8BA8311BE1}"/>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4" name="Rectangle 1367">
                <a:extLst>
                  <a:ext uri="{FF2B5EF4-FFF2-40B4-BE49-F238E27FC236}">
                    <a16:creationId xmlns:a16="http://schemas.microsoft.com/office/drawing/2014/main" id="{9F1A1E0E-443B-4EF8-849F-EF087A1A5032}"/>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5" name="Rectangle 1368">
                <a:extLst>
                  <a:ext uri="{FF2B5EF4-FFF2-40B4-BE49-F238E27FC236}">
                    <a16:creationId xmlns:a16="http://schemas.microsoft.com/office/drawing/2014/main" id="{483DD840-695B-4117-9C17-BD173C2C16DF}"/>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17" name="Group 1359">
              <a:extLst>
                <a:ext uri="{FF2B5EF4-FFF2-40B4-BE49-F238E27FC236}">
                  <a16:creationId xmlns:a16="http://schemas.microsoft.com/office/drawing/2014/main" id="{4122C7EF-545E-4415-BAEF-37C4802B649D}"/>
                </a:ext>
              </a:extLst>
            </p:cNvPr>
            <p:cNvGrpSpPr/>
            <p:nvPr/>
          </p:nvGrpSpPr>
          <p:grpSpPr>
            <a:xfrm rot="16200000">
              <a:off x="4794432" y="1284183"/>
              <a:ext cx="166971" cy="49489"/>
              <a:chOff x="1849115" y="4715405"/>
              <a:chExt cx="2024228" cy="450055"/>
            </a:xfrm>
            <a:solidFill>
              <a:srgbClr val="92D050"/>
            </a:solidFill>
          </p:grpSpPr>
          <p:sp>
            <p:nvSpPr>
              <p:cNvPr id="118" name="Rectangle 1361">
                <a:extLst>
                  <a:ext uri="{FF2B5EF4-FFF2-40B4-BE49-F238E27FC236}">
                    <a16:creationId xmlns:a16="http://schemas.microsoft.com/office/drawing/2014/main" id="{DAE7976C-B0A3-4EDB-9F34-9E325167DDFD}"/>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19" name="Rectangle 1362">
                <a:extLst>
                  <a:ext uri="{FF2B5EF4-FFF2-40B4-BE49-F238E27FC236}">
                    <a16:creationId xmlns:a16="http://schemas.microsoft.com/office/drawing/2014/main" id="{BFF0461A-30CA-401E-B9E0-CD68EAE2E7FE}"/>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0" name="Rectangle 1363">
                <a:extLst>
                  <a:ext uri="{FF2B5EF4-FFF2-40B4-BE49-F238E27FC236}">
                    <a16:creationId xmlns:a16="http://schemas.microsoft.com/office/drawing/2014/main" id="{2BEE5D01-D680-4FD1-98D8-08D0ECB75288}"/>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21" name="Rectangle 1364">
                <a:extLst>
                  <a:ext uri="{FF2B5EF4-FFF2-40B4-BE49-F238E27FC236}">
                    <a16:creationId xmlns:a16="http://schemas.microsoft.com/office/drawing/2014/main" id="{BBD5E028-5D21-4B0F-884C-64F6554900C4}"/>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26" name="Group 1369">
            <a:extLst>
              <a:ext uri="{FF2B5EF4-FFF2-40B4-BE49-F238E27FC236}">
                <a16:creationId xmlns:a16="http://schemas.microsoft.com/office/drawing/2014/main" id="{79237339-AE8A-49AF-98D8-435ECC9E78CA}"/>
              </a:ext>
            </a:extLst>
          </p:cNvPr>
          <p:cNvGrpSpPr/>
          <p:nvPr/>
        </p:nvGrpSpPr>
        <p:grpSpPr>
          <a:xfrm rot="10800000">
            <a:off x="2284449" y="1583834"/>
            <a:ext cx="338638" cy="242807"/>
            <a:chOff x="4777975" y="1174384"/>
            <a:chExt cx="280043" cy="356738"/>
          </a:xfrm>
        </p:grpSpPr>
        <p:sp>
          <p:nvSpPr>
            <p:cNvPr id="127" name="Rectangle 1372">
              <a:extLst>
                <a:ext uri="{FF2B5EF4-FFF2-40B4-BE49-F238E27FC236}">
                  <a16:creationId xmlns:a16="http://schemas.microsoft.com/office/drawing/2014/main" id="{4A371319-1FD9-4557-A55D-8877DE08F6A2}"/>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28" name="Group 1370">
              <a:extLst>
                <a:ext uri="{FF2B5EF4-FFF2-40B4-BE49-F238E27FC236}">
                  <a16:creationId xmlns:a16="http://schemas.microsoft.com/office/drawing/2014/main" id="{85C1C7FB-AF60-4A6F-BD30-C312D1E7E2DF}"/>
                </a:ext>
              </a:extLst>
            </p:cNvPr>
            <p:cNvGrpSpPr/>
            <p:nvPr/>
          </p:nvGrpSpPr>
          <p:grpSpPr>
            <a:xfrm rot="5400000">
              <a:off x="4882557" y="1284183"/>
              <a:ext cx="166971" cy="49489"/>
              <a:chOff x="1849115" y="4715405"/>
              <a:chExt cx="2024228" cy="450055"/>
            </a:xfrm>
            <a:solidFill>
              <a:srgbClr val="33CCFF"/>
            </a:solidFill>
          </p:grpSpPr>
          <p:sp>
            <p:nvSpPr>
              <p:cNvPr id="134" name="Rectangle 1377">
                <a:extLst>
                  <a:ext uri="{FF2B5EF4-FFF2-40B4-BE49-F238E27FC236}">
                    <a16:creationId xmlns:a16="http://schemas.microsoft.com/office/drawing/2014/main" id="{94288619-5ACB-47CE-821A-71BAC94A52C0}"/>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5" name="Rectangle 1378">
                <a:extLst>
                  <a:ext uri="{FF2B5EF4-FFF2-40B4-BE49-F238E27FC236}">
                    <a16:creationId xmlns:a16="http://schemas.microsoft.com/office/drawing/2014/main" id="{6A2AF714-80CF-4A2A-89AC-B54ADF45B67D}"/>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6" name="Rectangle 1379">
                <a:extLst>
                  <a:ext uri="{FF2B5EF4-FFF2-40B4-BE49-F238E27FC236}">
                    <a16:creationId xmlns:a16="http://schemas.microsoft.com/office/drawing/2014/main" id="{C32BE064-85AC-447F-AF64-FDAFD683C0B1}"/>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7" name="Rectangle 1380">
                <a:extLst>
                  <a:ext uri="{FF2B5EF4-FFF2-40B4-BE49-F238E27FC236}">
                    <a16:creationId xmlns:a16="http://schemas.microsoft.com/office/drawing/2014/main" id="{1FAE745C-E5DE-4293-8CAC-E56186298B9B}"/>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29" name="Group 1371">
              <a:extLst>
                <a:ext uri="{FF2B5EF4-FFF2-40B4-BE49-F238E27FC236}">
                  <a16:creationId xmlns:a16="http://schemas.microsoft.com/office/drawing/2014/main" id="{C0A5F86D-70B3-4CFF-8516-5569EE72CD49}"/>
                </a:ext>
              </a:extLst>
            </p:cNvPr>
            <p:cNvGrpSpPr/>
            <p:nvPr/>
          </p:nvGrpSpPr>
          <p:grpSpPr>
            <a:xfrm rot="16200000">
              <a:off x="4794432" y="1284183"/>
              <a:ext cx="166971" cy="49489"/>
              <a:chOff x="1849115" y="4715405"/>
              <a:chExt cx="2024228" cy="450055"/>
            </a:xfrm>
            <a:solidFill>
              <a:srgbClr val="92D050"/>
            </a:solidFill>
          </p:grpSpPr>
          <p:sp>
            <p:nvSpPr>
              <p:cNvPr id="130" name="Rectangle 1373">
                <a:extLst>
                  <a:ext uri="{FF2B5EF4-FFF2-40B4-BE49-F238E27FC236}">
                    <a16:creationId xmlns:a16="http://schemas.microsoft.com/office/drawing/2014/main" id="{88386BA7-01D9-41FB-B948-698E63BD5C08}"/>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1" name="Rectangle 1374">
                <a:extLst>
                  <a:ext uri="{FF2B5EF4-FFF2-40B4-BE49-F238E27FC236}">
                    <a16:creationId xmlns:a16="http://schemas.microsoft.com/office/drawing/2014/main" id="{CA95E828-6547-41B7-9390-E3A0AE3A322F}"/>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2" name="Rectangle 1375">
                <a:extLst>
                  <a:ext uri="{FF2B5EF4-FFF2-40B4-BE49-F238E27FC236}">
                    <a16:creationId xmlns:a16="http://schemas.microsoft.com/office/drawing/2014/main" id="{F02E96FD-81C2-4EBB-857E-B5638B47111B}"/>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33" name="Rectangle 1376">
                <a:extLst>
                  <a:ext uri="{FF2B5EF4-FFF2-40B4-BE49-F238E27FC236}">
                    <a16:creationId xmlns:a16="http://schemas.microsoft.com/office/drawing/2014/main" id="{B9F05239-C17A-4A80-93BC-9D1740EEF671}"/>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38" name="Group 1381">
            <a:extLst>
              <a:ext uri="{FF2B5EF4-FFF2-40B4-BE49-F238E27FC236}">
                <a16:creationId xmlns:a16="http://schemas.microsoft.com/office/drawing/2014/main" id="{9BF9ACD3-CF01-43FD-955D-853506F51EB6}"/>
              </a:ext>
            </a:extLst>
          </p:cNvPr>
          <p:cNvGrpSpPr/>
          <p:nvPr/>
        </p:nvGrpSpPr>
        <p:grpSpPr>
          <a:xfrm rot="10800000">
            <a:off x="3485835" y="1590312"/>
            <a:ext cx="338638" cy="242807"/>
            <a:chOff x="4777975" y="1174384"/>
            <a:chExt cx="280043" cy="356738"/>
          </a:xfrm>
        </p:grpSpPr>
        <p:sp>
          <p:nvSpPr>
            <p:cNvPr id="139" name="Rectangle 1384">
              <a:extLst>
                <a:ext uri="{FF2B5EF4-FFF2-40B4-BE49-F238E27FC236}">
                  <a16:creationId xmlns:a16="http://schemas.microsoft.com/office/drawing/2014/main" id="{B6B24819-9C13-4E98-B8DA-4BB12FA3D268}"/>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40" name="Group 1382">
              <a:extLst>
                <a:ext uri="{FF2B5EF4-FFF2-40B4-BE49-F238E27FC236}">
                  <a16:creationId xmlns:a16="http://schemas.microsoft.com/office/drawing/2014/main" id="{462E465A-7BF2-4C1C-96B9-694732D7A91A}"/>
                </a:ext>
              </a:extLst>
            </p:cNvPr>
            <p:cNvGrpSpPr/>
            <p:nvPr/>
          </p:nvGrpSpPr>
          <p:grpSpPr>
            <a:xfrm rot="5400000">
              <a:off x="4882557" y="1284183"/>
              <a:ext cx="166971" cy="49489"/>
              <a:chOff x="1849115" y="4715405"/>
              <a:chExt cx="2024228" cy="450055"/>
            </a:xfrm>
            <a:solidFill>
              <a:srgbClr val="33CCFF"/>
            </a:solidFill>
          </p:grpSpPr>
          <p:sp>
            <p:nvSpPr>
              <p:cNvPr id="146" name="Rectangle 1389">
                <a:extLst>
                  <a:ext uri="{FF2B5EF4-FFF2-40B4-BE49-F238E27FC236}">
                    <a16:creationId xmlns:a16="http://schemas.microsoft.com/office/drawing/2014/main" id="{32B2229E-909C-4441-AD55-D4507FAC77DD}"/>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7" name="Rectangle 1390">
                <a:extLst>
                  <a:ext uri="{FF2B5EF4-FFF2-40B4-BE49-F238E27FC236}">
                    <a16:creationId xmlns:a16="http://schemas.microsoft.com/office/drawing/2014/main" id="{A16B1EE9-C5EA-408E-B8AD-EB7D36DCAD33}"/>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8" name="Rectangle 1391">
                <a:extLst>
                  <a:ext uri="{FF2B5EF4-FFF2-40B4-BE49-F238E27FC236}">
                    <a16:creationId xmlns:a16="http://schemas.microsoft.com/office/drawing/2014/main" id="{52D9C983-616B-4D68-8FCD-A86EB5F468F2}"/>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9" name="Rectangle 1392">
                <a:extLst>
                  <a:ext uri="{FF2B5EF4-FFF2-40B4-BE49-F238E27FC236}">
                    <a16:creationId xmlns:a16="http://schemas.microsoft.com/office/drawing/2014/main" id="{4D139CB8-AD9F-41E4-914A-394B46670727}"/>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41" name="Group 1383">
              <a:extLst>
                <a:ext uri="{FF2B5EF4-FFF2-40B4-BE49-F238E27FC236}">
                  <a16:creationId xmlns:a16="http://schemas.microsoft.com/office/drawing/2014/main" id="{4DD363E6-7C49-4272-A72D-8A875FDE875E}"/>
                </a:ext>
              </a:extLst>
            </p:cNvPr>
            <p:cNvGrpSpPr/>
            <p:nvPr/>
          </p:nvGrpSpPr>
          <p:grpSpPr>
            <a:xfrm rot="16200000">
              <a:off x="4794432" y="1284183"/>
              <a:ext cx="166971" cy="49489"/>
              <a:chOff x="1849115" y="4715405"/>
              <a:chExt cx="2024228" cy="450055"/>
            </a:xfrm>
            <a:solidFill>
              <a:srgbClr val="92D050"/>
            </a:solidFill>
          </p:grpSpPr>
          <p:sp>
            <p:nvSpPr>
              <p:cNvPr id="142" name="Rectangle 1385">
                <a:extLst>
                  <a:ext uri="{FF2B5EF4-FFF2-40B4-BE49-F238E27FC236}">
                    <a16:creationId xmlns:a16="http://schemas.microsoft.com/office/drawing/2014/main" id="{F7678ED8-15FC-4A26-9D5F-3C414A86E110}"/>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3" name="Rectangle 1386">
                <a:extLst>
                  <a:ext uri="{FF2B5EF4-FFF2-40B4-BE49-F238E27FC236}">
                    <a16:creationId xmlns:a16="http://schemas.microsoft.com/office/drawing/2014/main" id="{1C046C1E-D3F4-4565-B248-6DA8625B16D7}"/>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4" name="Rectangle 1387">
                <a:extLst>
                  <a:ext uri="{FF2B5EF4-FFF2-40B4-BE49-F238E27FC236}">
                    <a16:creationId xmlns:a16="http://schemas.microsoft.com/office/drawing/2014/main" id="{81CE836C-0C2B-415B-8DD7-82C6D5B9F4A5}"/>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45" name="Rectangle 1388">
                <a:extLst>
                  <a:ext uri="{FF2B5EF4-FFF2-40B4-BE49-F238E27FC236}">
                    <a16:creationId xmlns:a16="http://schemas.microsoft.com/office/drawing/2014/main" id="{B7C21133-F363-4557-A67E-DF056D9D94A0}"/>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grpSp>
        <p:nvGrpSpPr>
          <p:cNvPr id="150" name="Group 1393">
            <a:extLst>
              <a:ext uri="{FF2B5EF4-FFF2-40B4-BE49-F238E27FC236}">
                <a16:creationId xmlns:a16="http://schemas.microsoft.com/office/drawing/2014/main" id="{FACAE315-DBD5-41FF-8333-61B09AF9EA70}"/>
              </a:ext>
            </a:extLst>
          </p:cNvPr>
          <p:cNvGrpSpPr/>
          <p:nvPr/>
        </p:nvGrpSpPr>
        <p:grpSpPr>
          <a:xfrm rot="10800000">
            <a:off x="4071394" y="1590312"/>
            <a:ext cx="338638" cy="242807"/>
            <a:chOff x="4777975" y="1174384"/>
            <a:chExt cx="280043" cy="356738"/>
          </a:xfrm>
        </p:grpSpPr>
        <p:sp>
          <p:nvSpPr>
            <p:cNvPr id="151" name="Rectangle 1396">
              <a:extLst>
                <a:ext uri="{FF2B5EF4-FFF2-40B4-BE49-F238E27FC236}">
                  <a16:creationId xmlns:a16="http://schemas.microsoft.com/office/drawing/2014/main" id="{3EAD3489-14CB-4E9E-B12F-1FD102258BC4}"/>
                </a:ext>
              </a:extLst>
            </p:cNvPr>
            <p:cNvSpPr/>
            <p:nvPr/>
          </p:nvSpPr>
          <p:spPr>
            <a:xfrm>
              <a:off x="4777975" y="1174384"/>
              <a:ext cx="280043" cy="356738"/>
            </a:xfrm>
            <a:prstGeom prst="rect">
              <a:avLst/>
            </a:prstGeom>
            <a:solidFill>
              <a:schemeClr val="tx2"/>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6666"/>
                </a:solidFill>
              </a:endParaRPr>
            </a:p>
          </p:txBody>
        </p:sp>
        <p:grpSp>
          <p:nvGrpSpPr>
            <p:cNvPr id="152" name="Group 1394">
              <a:extLst>
                <a:ext uri="{FF2B5EF4-FFF2-40B4-BE49-F238E27FC236}">
                  <a16:creationId xmlns:a16="http://schemas.microsoft.com/office/drawing/2014/main" id="{77AE41DB-45FD-4B6B-A422-07DC23A6E7FA}"/>
                </a:ext>
              </a:extLst>
            </p:cNvPr>
            <p:cNvGrpSpPr/>
            <p:nvPr/>
          </p:nvGrpSpPr>
          <p:grpSpPr>
            <a:xfrm rot="5400000">
              <a:off x="4882557" y="1284183"/>
              <a:ext cx="166971" cy="49489"/>
              <a:chOff x="1849115" y="4715405"/>
              <a:chExt cx="2024228" cy="450055"/>
            </a:xfrm>
            <a:solidFill>
              <a:srgbClr val="33CCFF"/>
            </a:solidFill>
          </p:grpSpPr>
          <p:sp>
            <p:nvSpPr>
              <p:cNvPr id="158" name="Rectangle 1401">
                <a:extLst>
                  <a:ext uri="{FF2B5EF4-FFF2-40B4-BE49-F238E27FC236}">
                    <a16:creationId xmlns:a16="http://schemas.microsoft.com/office/drawing/2014/main" id="{EF122890-8EC5-46E3-8DEC-B9E7A44ABDBC}"/>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9" name="Rectangle 1402">
                <a:extLst>
                  <a:ext uri="{FF2B5EF4-FFF2-40B4-BE49-F238E27FC236}">
                    <a16:creationId xmlns:a16="http://schemas.microsoft.com/office/drawing/2014/main" id="{BD446433-C902-4E88-AC32-65F6D4270429}"/>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60" name="Rectangle 1403">
                <a:extLst>
                  <a:ext uri="{FF2B5EF4-FFF2-40B4-BE49-F238E27FC236}">
                    <a16:creationId xmlns:a16="http://schemas.microsoft.com/office/drawing/2014/main" id="{99E1D1C0-4388-47E6-87AA-486562EC6EE5}"/>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61" name="Rectangle 1404">
                <a:extLst>
                  <a:ext uri="{FF2B5EF4-FFF2-40B4-BE49-F238E27FC236}">
                    <a16:creationId xmlns:a16="http://schemas.microsoft.com/office/drawing/2014/main" id="{6CE5C858-1746-4276-8A7D-313A2736903A}"/>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nvGrpSpPr>
            <p:cNvPr id="153" name="Group 1395">
              <a:extLst>
                <a:ext uri="{FF2B5EF4-FFF2-40B4-BE49-F238E27FC236}">
                  <a16:creationId xmlns:a16="http://schemas.microsoft.com/office/drawing/2014/main" id="{07E609B4-32F1-4A0E-9A36-641A21A06C69}"/>
                </a:ext>
              </a:extLst>
            </p:cNvPr>
            <p:cNvGrpSpPr/>
            <p:nvPr/>
          </p:nvGrpSpPr>
          <p:grpSpPr>
            <a:xfrm rot="16200000">
              <a:off x="4794432" y="1284183"/>
              <a:ext cx="166971" cy="49489"/>
              <a:chOff x="1849115" y="4715405"/>
              <a:chExt cx="2024228" cy="450055"/>
            </a:xfrm>
            <a:solidFill>
              <a:srgbClr val="92D050"/>
            </a:solidFill>
          </p:grpSpPr>
          <p:sp>
            <p:nvSpPr>
              <p:cNvPr id="154" name="Rectangle 1397">
                <a:extLst>
                  <a:ext uri="{FF2B5EF4-FFF2-40B4-BE49-F238E27FC236}">
                    <a16:creationId xmlns:a16="http://schemas.microsoft.com/office/drawing/2014/main" id="{62B19C33-A66D-4CBA-8DDA-3738F017F279}"/>
                  </a:ext>
                </a:extLst>
              </p:cNvPr>
              <p:cNvSpPr/>
              <p:nvPr/>
            </p:nvSpPr>
            <p:spPr bwMode="auto">
              <a:xfrm>
                <a:off x="1849115" y="4715405"/>
                <a:ext cx="1152128"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5" name="Rectangle 1398">
                <a:extLst>
                  <a:ext uri="{FF2B5EF4-FFF2-40B4-BE49-F238E27FC236}">
                    <a16:creationId xmlns:a16="http://schemas.microsoft.com/office/drawing/2014/main" id="{E0D43445-3A59-41CF-94C9-CC6272B2A876}"/>
                  </a:ext>
                </a:extLst>
              </p:cNvPr>
              <p:cNvSpPr/>
              <p:nvPr/>
            </p:nvSpPr>
            <p:spPr bwMode="auto">
              <a:xfrm>
                <a:off x="30082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6" name="Rectangle 1399">
                <a:extLst>
                  <a:ext uri="{FF2B5EF4-FFF2-40B4-BE49-F238E27FC236}">
                    <a16:creationId xmlns:a16="http://schemas.microsoft.com/office/drawing/2014/main" id="{83B1C72D-D749-49B0-B3F6-66818E08FF58}"/>
                  </a:ext>
                </a:extLst>
              </p:cNvPr>
              <p:cNvSpPr/>
              <p:nvPr/>
            </p:nvSpPr>
            <p:spPr bwMode="auto">
              <a:xfrm>
                <a:off x="32989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sp>
            <p:nvSpPr>
              <p:cNvPr id="157" name="Rectangle 1400">
                <a:extLst>
                  <a:ext uri="{FF2B5EF4-FFF2-40B4-BE49-F238E27FC236}">
                    <a16:creationId xmlns:a16="http://schemas.microsoft.com/office/drawing/2014/main" id="{74BCDD7C-00E0-46FA-A258-E4E2B91CCF1A}"/>
                  </a:ext>
                </a:extLst>
              </p:cNvPr>
              <p:cNvSpPr/>
              <p:nvPr/>
            </p:nvSpPr>
            <p:spPr bwMode="auto">
              <a:xfrm>
                <a:off x="3589607" y="4715405"/>
                <a:ext cx="283736" cy="450055"/>
              </a:xfrm>
              <a:prstGeom prst="rect">
                <a:avLst/>
              </a:prstGeom>
              <a:grpFill/>
              <a:ln>
                <a:solidFill>
                  <a:schemeClr val="tx2"/>
                </a:solid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en-US" sz="1000">
                  <a:solidFill>
                    <a:srgbClr val="1D1D1A"/>
                  </a:solidFill>
                  <a:ea typeface="宋体" charset="-122"/>
                </a:endParaRPr>
              </a:p>
            </p:txBody>
          </p:sp>
        </p:grpSp>
      </p:grpSp>
      <p:sp>
        <p:nvSpPr>
          <p:cNvPr id="162" name="TextBox 161">
            <a:extLst>
              <a:ext uri="{FF2B5EF4-FFF2-40B4-BE49-F238E27FC236}">
                <a16:creationId xmlns:a16="http://schemas.microsoft.com/office/drawing/2014/main" id="{BE9102BD-2F60-4E22-BC0F-62A69C3336F3}"/>
              </a:ext>
            </a:extLst>
          </p:cNvPr>
          <p:cNvSpPr txBox="1"/>
          <p:nvPr/>
        </p:nvSpPr>
        <p:spPr>
          <a:xfrm>
            <a:off x="190633" y="1376596"/>
            <a:ext cx="528414" cy="276999"/>
          </a:xfrm>
          <a:prstGeom prst="rect">
            <a:avLst/>
          </a:prstGeom>
          <a:noFill/>
        </p:spPr>
        <p:txBody>
          <a:bodyPr wrap="none" rtlCol="0">
            <a:spAutoFit/>
          </a:bodyPr>
          <a:lstStyle/>
          <a:p>
            <a:r>
              <a:rPr lang="en-US" altLang="zh-CN" sz="1200">
                <a:solidFill>
                  <a:srgbClr val="1D1D1A"/>
                </a:solidFill>
                <a:ea typeface="Microsoft YaHei" panose="020B0503020204020204" pitchFamily="34" charset="-122"/>
                <a:cs typeface="Arial" panose="020B0604020202020204" pitchFamily="34" charset="0"/>
              </a:rPr>
              <a:t>HOST</a:t>
            </a:r>
            <a:endParaRPr lang="en-US" sz="1200">
              <a:solidFill>
                <a:srgbClr val="1D1D1A"/>
              </a:solidFill>
              <a:ea typeface="Microsoft YaHei" panose="020B0503020204020204" pitchFamily="34" charset="-122"/>
              <a:cs typeface="Arial" panose="020B0604020202020204" pitchFamily="34" charset="0"/>
            </a:endParaRPr>
          </a:p>
        </p:txBody>
      </p:sp>
      <p:cxnSp>
        <p:nvCxnSpPr>
          <p:cNvPr id="163" name="直接连接符 215">
            <a:extLst>
              <a:ext uri="{FF2B5EF4-FFF2-40B4-BE49-F238E27FC236}">
                <a16:creationId xmlns:a16="http://schemas.microsoft.com/office/drawing/2014/main" id="{95415AE1-6E9B-4A4D-B544-0CC88544C817}"/>
              </a:ext>
            </a:extLst>
          </p:cNvPr>
          <p:cNvCxnSpPr>
            <a:stCxn id="139" idx="0"/>
          </p:cNvCxnSpPr>
          <p:nvPr/>
        </p:nvCxnSpPr>
        <p:spPr>
          <a:xfrm flipH="1">
            <a:off x="3374827" y="1833119"/>
            <a:ext cx="280327" cy="24432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4" name="直接连接符 215">
            <a:extLst>
              <a:ext uri="{FF2B5EF4-FFF2-40B4-BE49-F238E27FC236}">
                <a16:creationId xmlns:a16="http://schemas.microsoft.com/office/drawing/2014/main" id="{6F81A315-05E9-47CF-81B9-331FCBF4BF80}"/>
              </a:ext>
            </a:extLst>
          </p:cNvPr>
          <p:cNvCxnSpPr>
            <a:stCxn id="151" idx="0"/>
          </p:cNvCxnSpPr>
          <p:nvPr/>
        </p:nvCxnSpPr>
        <p:spPr>
          <a:xfrm flipH="1">
            <a:off x="3790838" y="1833119"/>
            <a:ext cx="449875" cy="2326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5" name="直接连接符 215">
            <a:extLst>
              <a:ext uri="{FF2B5EF4-FFF2-40B4-BE49-F238E27FC236}">
                <a16:creationId xmlns:a16="http://schemas.microsoft.com/office/drawing/2014/main" id="{C0AF4D87-7E67-4696-AF11-5A6AC4ABFD92}"/>
              </a:ext>
            </a:extLst>
          </p:cNvPr>
          <p:cNvCxnSpPr>
            <a:endCxn id="58" idx="0"/>
          </p:cNvCxnSpPr>
          <p:nvPr/>
        </p:nvCxnSpPr>
        <p:spPr>
          <a:xfrm flipH="1">
            <a:off x="1416298" y="2360458"/>
            <a:ext cx="972632" cy="415449"/>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6" name="直接连接符 215">
            <a:extLst>
              <a:ext uri="{FF2B5EF4-FFF2-40B4-BE49-F238E27FC236}">
                <a16:creationId xmlns:a16="http://schemas.microsoft.com/office/drawing/2014/main" id="{57B88743-795E-4832-A549-11907EFA1886}"/>
              </a:ext>
            </a:extLst>
          </p:cNvPr>
          <p:cNvCxnSpPr>
            <a:stCxn id="127" idx="0"/>
          </p:cNvCxnSpPr>
          <p:nvPr/>
        </p:nvCxnSpPr>
        <p:spPr>
          <a:xfrm>
            <a:off x="2453768" y="1826641"/>
            <a:ext cx="169319" cy="23448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7" name="直接连接符 216">
            <a:extLst>
              <a:ext uri="{FF2B5EF4-FFF2-40B4-BE49-F238E27FC236}">
                <a16:creationId xmlns:a16="http://schemas.microsoft.com/office/drawing/2014/main" id="{A5B444BF-3885-48C6-A1E0-A56CBCFA18DA}"/>
              </a:ext>
            </a:extLst>
          </p:cNvPr>
          <p:cNvCxnSpPr>
            <a:endCxn id="60" idx="0"/>
          </p:cNvCxnSpPr>
          <p:nvPr/>
        </p:nvCxnSpPr>
        <p:spPr>
          <a:xfrm>
            <a:off x="3273386" y="2372297"/>
            <a:ext cx="381911" cy="40361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8" name="直接连接符 215">
            <a:extLst>
              <a:ext uri="{FF2B5EF4-FFF2-40B4-BE49-F238E27FC236}">
                <a16:creationId xmlns:a16="http://schemas.microsoft.com/office/drawing/2014/main" id="{6B359F99-4F48-45ED-B508-51B78DB480E4}"/>
              </a:ext>
            </a:extLst>
          </p:cNvPr>
          <p:cNvCxnSpPr>
            <a:endCxn id="61" idx="0"/>
          </p:cNvCxnSpPr>
          <p:nvPr/>
        </p:nvCxnSpPr>
        <p:spPr>
          <a:xfrm>
            <a:off x="3664809" y="2355977"/>
            <a:ext cx="1109315" cy="41993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9" name="直接连接符 216">
            <a:extLst>
              <a:ext uri="{FF2B5EF4-FFF2-40B4-BE49-F238E27FC236}">
                <a16:creationId xmlns:a16="http://schemas.microsoft.com/office/drawing/2014/main" id="{9B2E342C-9738-454E-B839-E741FBAB1949}"/>
              </a:ext>
            </a:extLst>
          </p:cNvPr>
          <p:cNvCxnSpPr>
            <a:stCxn id="62" idx="2"/>
          </p:cNvCxnSpPr>
          <p:nvPr/>
        </p:nvCxnSpPr>
        <p:spPr>
          <a:xfrm>
            <a:off x="1416298" y="4561410"/>
            <a:ext cx="621230"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0" name="直接连接符 215">
            <a:extLst>
              <a:ext uri="{FF2B5EF4-FFF2-40B4-BE49-F238E27FC236}">
                <a16:creationId xmlns:a16="http://schemas.microsoft.com/office/drawing/2014/main" id="{FB1E6DE3-0F36-4A87-9624-A2EA5CED6FA3}"/>
              </a:ext>
            </a:extLst>
          </p:cNvPr>
          <p:cNvCxnSpPr>
            <a:stCxn id="63" idx="2"/>
          </p:cNvCxnSpPr>
          <p:nvPr/>
        </p:nvCxnSpPr>
        <p:spPr>
          <a:xfrm>
            <a:off x="2535127" y="4561410"/>
            <a:ext cx="87960" cy="23882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1" name="直接连接符 216">
            <a:extLst>
              <a:ext uri="{FF2B5EF4-FFF2-40B4-BE49-F238E27FC236}">
                <a16:creationId xmlns:a16="http://schemas.microsoft.com/office/drawing/2014/main" id="{8D5BDBBE-B83B-460E-A823-AF15D9D9324E}"/>
              </a:ext>
            </a:extLst>
          </p:cNvPr>
          <p:cNvCxnSpPr>
            <a:endCxn id="99" idx="0"/>
          </p:cNvCxnSpPr>
          <p:nvPr/>
        </p:nvCxnSpPr>
        <p:spPr>
          <a:xfrm flipH="1">
            <a:off x="2515014" y="5086686"/>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直接连接符 215">
            <a:extLst>
              <a:ext uri="{FF2B5EF4-FFF2-40B4-BE49-F238E27FC236}">
                <a16:creationId xmlns:a16="http://schemas.microsoft.com/office/drawing/2014/main" id="{FA9E1058-29EA-40E8-BA23-F0CDDFC29E61}"/>
              </a:ext>
            </a:extLst>
          </p:cNvPr>
          <p:cNvCxnSpPr>
            <a:stCxn id="65" idx="2"/>
          </p:cNvCxnSpPr>
          <p:nvPr/>
        </p:nvCxnSpPr>
        <p:spPr>
          <a:xfrm flipH="1">
            <a:off x="3857623" y="4561410"/>
            <a:ext cx="916501" cy="26100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3" name="直接连接符 216">
            <a:extLst>
              <a:ext uri="{FF2B5EF4-FFF2-40B4-BE49-F238E27FC236}">
                <a16:creationId xmlns:a16="http://schemas.microsoft.com/office/drawing/2014/main" id="{AD54BDEA-BC4A-492E-8A1C-346A4014A713}"/>
              </a:ext>
            </a:extLst>
          </p:cNvPr>
          <p:cNvCxnSpPr>
            <a:endCxn id="98" idx="0"/>
          </p:cNvCxnSpPr>
          <p:nvPr/>
        </p:nvCxnSpPr>
        <p:spPr>
          <a:xfrm flipH="1">
            <a:off x="1299731" y="5057050"/>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直接连接符 215">
            <a:extLst>
              <a:ext uri="{FF2B5EF4-FFF2-40B4-BE49-F238E27FC236}">
                <a16:creationId xmlns:a16="http://schemas.microsoft.com/office/drawing/2014/main" id="{434D0DDE-AB68-4411-A95E-422414BDBAB4}"/>
              </a:ext>
            </a:extLst>
          </p:cNvPr>
          <p:cNvCxnSpPr>
            <a:stCxn id="64" idx="2"/>
          </p:cNvCxnSpPr>
          <p:nvPr/>
        </p:nvCxnSpPr>
        <p:spPr>
          <a:xfrm flipH="1">
            <a:off x="3466140" y="4561410"/>
            <a:ext cx="189157" cy="23146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直接连接符 216">
            <a:extLst>
              <a:ext uri="{FF2B5EF4-FFF2-40B4-BE49-F238E27FC236}">
                <a16:creationId xmlns:a16="http://schemas.microsoft.com/office/drawing/2014/main" id="{EEF63550-A0E1-488B-9CB7-D0C0194412CA}"/>
              </a:ext>
            </a:extLst>
          </p:cNvPr>
          <p:cNvCxnSpPr>
            <a:endCxn id="100" idx="0"/>
          </p:cNvCxnSpPr>
          <p:nvPr/>
        </p:nvCxnSpPr>
        <p:spPr>
          <a:xfrm>
            <a:off x="3479378" y="5057050"/>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直接连接符 215">
            <a:extLst>
              <a:ext uri="{FF2B5EF4-FFF2-40B4-BE49-F238E27FC236}">
                <a16:creationId xmlns:a16="http://schemas.microsoft.com/office/drawing/2014/main" id="{6963BCDA-3269-4D90-958A-00E0E69651BD}"/>
              </a:ext>
            </a:extLst>
          </p:cNvPr>
          <p:cNvCxnSpPr>
            <a:endCxn id="101" idx="0"/>
          </p:cNvCxnSpPr>
          <p:nvPr/>
        </p:nvCxnSpPr>
        <p:spPr>
          <a:xfrm>
            <a:off x="3693635" y="5057050"/>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pic>
        <p:nvPicPr>
          <p:cNvPr id="177" name="图片 108">
            <a:extLst>
              <a:ext uri="{FF2B5EF4-FFF2-40B4-BE49-F238E27FC236}">
                <a16:creationId xmlns:a16="http://schemas.microsoft.com/office/drawing/2014/main" id="{A4257327-029A-4361-B581-A1473DC555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4882" y="5805949"/>
            <a:ext cx="334503" cy="304160"/>
          </a:xfrm>
          <a:prstGeom prst="rect">
            <a:avLst/>
          </a:prstGeom>
        </p:spPr>
      </p:pic>
      <p:pic>
        <p:nvPicPr>
          <p:cNvPr id="178" name="图片 108">
            <a:extLst>
              <a:ext uri="{FF2B5EF4-FFF2-40B4-BE49-F238E27FC236}">
                <a16:creationId xmlns:a16="http://schemas.microsoft.com/office/drawing/2014/main" id="{F2907181-EC57-4D9B-9A23-A8089F020F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2007" y="5842600"/>
            <a:ext cx="334503" cy="304160"/>
          </a:xfrm>
          <a:prstGeom prst="rect">
            <a:avLst/>
          </a:prstGeom>
        </p:spPr>
      </p:pic>
      <p:pic>
        <p:nvPicPr>
          <p:cNvPr id="179" name="图片 108">
            <a:extLst>
              <a:ext uri="{FF2B5EF4-FFF2-40B4-BE49-F238E27FC236}">
                <a16:creationId xmlns:a16="http://schemas.microsoft.com/office/drawing/2014/main" id="{4E8AD789-1297-4814-A661-1992BBCC1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2280" y="5867677"/>
            <a:ext cx="334503" cy="304160"/>
          </a:xfrm>
          <a:prstGeom prst="rect">
            <a:avLst/>
          </a:prstGeom>
        </p:spPr>
      </p:pic>
      <p:pic>
        <p:nvPicPr>
          <p:cNvPr id="180" name="图片 108">
            <a:extLst>
              <a:ext uri="{FF2B5EF4-FFF2-40B4-BE49-F238E27FC236}">
                <a16:creationId xmlns:a16="http://schemas.microsoft.com/office/drawing/2014/main" id="{D2C403A5-F9A6-42B3-8DD9-685DB2F22B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7876" y="5805956"/>
            <a:ext cx="334503" cy="304160"/>
          </a:xfrm>
          <a:prstGeom prst="rect">
            <a:avLst/>
          </a:prstGeom>
        </p:spPr>
      </p:pic>
      <p:pic>
        <p:nvPicPr>
          <p:cNvPr id="181" name="图片 108">
            <a:extLst>
              <a:ext uri="{FF2B5EF4-FFF2-40B4-BE49-F238E27FC236}">
                <a16:creationId xmlns:a16="http://schemas.microsoft.com/office/drawing/2014/main" id="{D467C32D-2C8F-4E51-B6EF-AA74E9432A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5001" y="5842607"/>
            <a:ext cx="334503" cy="304160"/>
          </a:xfrm>
          <a:prstGeom prst="rect">
            <a:avLst/>
          </a:prstGeom>
        </p:spPr>
      </p:pic>
      <p:pic>
        <p:nvPicPr>
          <p:cNvPr id="182" name="图片 108">
            <a:extLst>
              <a:ext uri="{FF2B5EF4-FFF2-40B4-BE49-F238E27FC236}">
                <a16:creationId xmlns:a16="http://schemas.microsoft.com/office/drawing/2014/main" id="{06FC1B81-4F7E-45DA-AB49-1B1170FED7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5274" y="5867684"/>
            <a:ext cx="334503" cy="304160"/>
          </a:xfrm>
          <a:prstGeom prst="rect">
            <a:avLst/>
          </a:prstGeom>
        </p:spPr>
      </p:pic>
      <p:pic>
        <p:nvPicPr>
          <p:cNvPr id="183" name="图片 108">
            <a:extLst>
              <a:ext uri="{FF2B5EF4-FFF2-40B4-BE49-F238E27FC236}">
                <a16:creationId xmlns:a16="http://schemas.microsoft.com/office/drawing/2014/main" id="{0E6C990F-76A2-44D0-B2E5-E73674636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17615" y="5815426"/>
            <a:ext cx="334503" cy="304160"/>
          </a:xfrm>
          <a:prstGeom prst="rect">
            <a:avLst/>
          </a:prstGeom>
        </p:spPr>
      </p:pic>
      <p:pic>
        <p:nvPicPr>
          <p:cNvPr id="184" name="图片 108">
            <a:extLst>
              <a:ext uri="{FF2B5EF4-FFF2-40B4-BE49-F238E27FC236}">
                <a16:creationId xmlns:a16="http://schemas.microsoft.com/office/drawing/2014/main" id="{7305D862-3B23-45A4-820C-E50C82EB76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4740" y="5852077"/>
            <a:ext cx="334503" cy="304160"/>
          </a:xfrm>
          <a:prstGeom prst="rect">
            <a:avLst/>
          </a:prstGeom>
        </p:spPr>
      </p:pic>
      <p:pic>
        <p:nvPicPr>
          <p:cNvPr id="185" name="图片 108">
            <a:extLst>
              <a:ext uri="{FF2B5EF4-FFF2-40B4-BE49-F238E27FC236}">
                <a16:creationId xmlns:a16="http://schemas.microsoft.com/office/drawing/2014/main" id="{825E5284-B087-4A30-AF77-7D1BF7CE43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013" y="5877154"/>
            <a:ext cx="334503" cy="304160"/>
          </a:xfrm>
          <a:prstGeom prst="rect">
            <a:avLst/>
          </a:prstGeom>
        </p:spPr>
      </p:pic>
      <p:pic>
        <p:nvPicPr>
          <p:cNvPr id="186" name="图片 108">
            <a:extLst>
              <a:ext uri="{FF2B5EF4-FFF2-40B4-BE49-F238E27FC236}">
                <a16:creationId xmlns:a16="http://schemas.microsoft.com/office/drawing/2014/main" id="{75A9B539-CD25-47C4-915B-6E7979F303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609" y="5815433"/>
            <a:ext cx="334503" cy="304160"/>
          </a:xfrm>
          <a:prstGeom prst="rect">
            <a:avLst/>
          </a:prstGeom>
        </p:spPr>
      </p:pic>
      <p:pic>
        <p:nvPicPr>
          <p:cNvPr id="187" name="图片 108">
            <a:extLst>
              <a:ext uri="{FF2B5EF4-FFF2-40B4-BE49-F238E27FC236}">
                <a16:creationId xmlns:a16="http://schemas.microsoft.com/office/drawing/2014/main" id="{39C5792A-4FAA-4C4D-A572-5A1C1B274B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734" y="5852084"/>
            <a:ext cx="334503" cy="304160"/>
          </a:xfrm>
          <a:prstGeom prst="rect">
            <a:avLst/>
          </a:prstGeom>
        </p:spPr>
      </p:pic>
      <p:pic>
        <p:nvPicPr>
          <p:cNvPr id="188" name="图片 108">
            <a:extLst>
              <a:ext uri="{FF2B5EF4-FFF2-40B4-BE49-F238E27FC236}">
                <a16:creationId xmlns:a16="http://schemas.microsoft.com/office/drawing/2014/main" id="{1FAEB2A9-878C-4A3B-8430-92113C7A83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8007" y="5877161"/>
            <a:ext cx="334503" cy="304160"/>
          </a:xfrm>
          <a:prstGeom prst="rect">
            <a:avLst/>
          </a:prstGeom>
        </p:spPr>
      </p:pic>
      <p:sp>
        <p:nvSpPr>
          <p:cNvPr id="189" name="文本框 1258">
            <a:extLst>
              <a:ext uri="{FF2B5EF4-FFF2-40B4-BE49-F238E27FC236}">
                <a16:creationId xmlns:a16="http://schemas.microsoft.com/office/drawing/2014/main" id="{6845BB3A-EBB5-468C-AB85-DC39CFEB2F92}"/>
              </a:ext>
            </a:extLst>
          </p:cNvPr>
          <p:cNvSpPr txBox="1"/>
          <p:nvPr/>
        </p:nvSpPr>
        <p:spPr>
          <a:xfrm>
            <a:off x="8369772" y="5332882"/>
            <a:ext cx="3458717" cy="1158424"/>
          </a:xfrm>
          <a:prstGeom prst="wedgeRectCallout">
            <a:avLst>
              <a:gd name="adj1" fmla="val -161347"/>
              <a:gd name="adj2" fmla="val -90905"/>
            </a:avLst>
          </a:prstGeom>
          <a:noFill/>
          <a:ln>
            <a:solidFill>
              <a:srgbClr val="00B0F0"/>
            </a:solidFill>
          </a:ln>
        </p:spPr>
        <p:txBody>
          <a:bodyPr wrap="square" rtlCol="0">
            <a:noAutofit/>
          </a:bodyPr>
          <a:lstStyle/>
          <a:p>
            <a:pPr defTabSz="1219444">
              <a:lnSpc>
                <a:spcPts val="1700"/>
              </a:lnSpc>
            </a:pPr>
            <a:r>
              <a:rPr lang="en-US" altLang="zh-CN" sz="1400" b="1">
                <a:solidFill>
                  <a:srgbClr val="666666">
                    <a:lumMod val="75000"/>
                  </a:srgbClr>
                </a:solidFill>
                <a:ea typeface="Microsoft YaHei" panose="020B0503020204020204" pitchFamily="34" charset="-122"/>
                <a:cs typeface="Calibri" panose="020F0502020204030204" pitchFamily="34" charset="0"/>
              </a:rPr>
              <a:t>ROCE RDMA fabric unifies backend storage network and enables seamless migration to Storage Class Memory (SCM) in the future. Invest today and stay updated with next generation technology.</a:t>
            </a:r>
            <a:endParaRPr lang="en-US" altLang="zh-CN" sz="1400">
              <a:solidFill>
                <a:srgbClr val="666666">
                  <a:lumMod val="75000"/>
                </a:srgbClr>
              </a:solidFill>
              <a:ea typeface="Microsoft YaHei" panose="020B0503020204020204" pitchFamily="34" charset="-122"/>
              <a:cs typeface="Calibri" panose="020F0502020204030204" pitchFamily="34" charset="0"/>
            </a:endParaRPr>
          </a:p>
        </p:txBody>
      </p:sp>
      <p:grpSp>
        <p:nvGrpSpPr>
          <p:cNvPr id="192" name="Group 191">
            <a:extLst>
              <a:ext uri="{FF2B5EF4-FFF2-40B4-BE49-F238E27FC236}">
                <a16:creationId xmlns:a16="http://schemas.microsoft.com/office/drawing/2014/main" id="{68313D49-1D5F-46FE-90AF-0C254FB4AA7A}"/>
              </a:ext>
            </a:extLst>
          </p:cNvPr>
          <p:cNvGrpSpPr/>
          <p:nvPr/>
        </p:nvGrpSpPr>
        <p:grpSpPr>
          <a:xfrm>
            <a:off x="8377867" y="941529"/>
            <a:ext cx="3450622" cy="1393067"/>
            <a:chOff x="7411583" y="3450583"/>
            <a:chExt cx="4671172" cy="980392"/>
          </a:xfrm>
        </p:grpSpPr>
        <p:sp>
          <p:nvSpPr>
            <p:cNvPr id="190" name="TextBox 189">
              <a:extLst>
                <a:ext uri="{FF2B5EF4-FFF2-40B4-BE49-F238E27FC236}">
                  <a16:creationId xmlns:a16="http://schemas.microsoft.com/office/drawing/2014/main" id="{D32F33E4-F8F8-416E-82B5-9391E8DC3BD6}"/>
                </a:ext>
              </a:extLst>
            </p:cNvPr>
            <p:cNvSpPr txBox="1"/>
            <p:nvPr/>
          </p:nvSpPr>
          <p:spPr>
            <a:xfrm>
              <a:off x="7411585" y="3830811"/>
              <a:ext cx="4671170" cy="600164"/>
            </a:xfrm>
            <a:prstGeom prst="rect">
              <a:avLst/>
            </a:prstGeom>
            <a:noFill/>
            <a:ln>
              <a:solidFill>
                <a:srgbClr val="00B0F0"/>
              </a:solidFill>
            </a:ln>
          </p:spPr>
          <p:txBody>
            <a:bodyPr wrap="square" rtlCol="0">
              <a:spAutoFit/>
            </a:bodyPr>
            <a:lstStyle/>
            <a:p>
              <a:pPr marL="285750" marR="0" lvl="0" indent="-285750" defTabSz="914400" eaLnBrk="1" fontAlgn="auto" latinLnBrk="0" hangingPunct="1">
                <a:spcBef>
                  <a:spcPts val="600"/>
                </a:spcBef>
                <a:spcAft>
                  <a:spcPts val="0"/>
                </a:spcAft>
                <a:buClrTx/>
                <a:buSzTx/>
                <a:buFont typeface="Arial" panose="020B0604020202020204" pitchFamily="34" charset="0"/>
                <a:buChar char="•"/>
                <a:tabLst/>
                <a:defRPr/>
              </a:pPr>
              <a:r>
                <a:rPr kumimoji="0" lang="en-US" altLang="zh-CN" sz="1400" b="0" i="0" u="none" strike="noStrike" kern="0" cap="none" spc="0" normalizeH="0" baseline="0" noProof="0">
                  <a:ln>
                    <a:noFill/>
                  </a:ln>
                  <a:solidFill>
                    <a:prstClr val="black"/>
                  </a:solidFill>
                  <a:effectLst/>
                  <a:uLnTx/>
                  <a:uFillTx/>
                </a:rPr>
                <a:t>Front-end: </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over FC</a:t>
              </a:r>
              <a:r>
                <a:rPr lang="en-US" altLang="zh-CN" sz="1400" kern="0">
                  <a:solidFill>
                    <a:prstClr val="black"/>
                  </a:solidFill>
                </a:rPr>
                <a:t>(32G)</a:t>
              </a:r>
              <a:r>
                <a:rPr kumimoji="0" lang="en-US" altLang="zh-CN" sz="1400" b="0" i="0" u="none" strike="noStrike" kern="0" cap="none" spc="0" normalizeH="0" baseline="0" noProof="0">
                  <a:ln>
                    <a:noFill/>
                  </a:ln>
                  <a:solidFill>
                    <a:prstClr val="black"/>
                  </a:solidFill>
                  <a:effectLst/>
                  <a:uLnTx/>
                  <a:uFillTx/>
                </a:rPr>
                <a:t>/</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over Fabrics(</a:t>
              </a:r>
              <a:r>
                <a:rPr kumimoji="0" lang="en-US" altLang="zh-CN" sz="1400" b="0" i="0" u="none" strike="noStrike" kern="0" cap="none" spc="0" normalizeH="0" baseline="0" noProof="0" err="1">
                  <a:ln>
                    <a:noFill/>
                  </a:ln>
                  <a:solidFill>
                    <a:prstClr val="black"/>
                  </a:solidFill>
                  <a:effectLst/>
                  <a:uLnTx/>
                  <a:uFillTx/>
                </a:rPr>
                <a:t>RoCE</a:t>
              </a:r>
              <a:r>
                <a:rPr kumimoji="0" lang="en-US" altLang="zh-CN" sz="1400" b="0" i="0" u="none" strike="noStrike" kern="0" cap="none" spc="0" normalizeH="0" baseline="0" noProof="0">
                  <a:ln>
                    <a:noFill/>
                  </a:ln>
                  <a:solidFill>
                    <a:prstClr val="black"/>
                  </a:solidFill>
                  <a:effectLst/>
                  <a:uLnTx/>
                  <a:uFillTx/>
                </a:rPr>
                <a:t>).</a:t>
              </a:r>
            </a:p>
            <a:p>
              <a:pPr marL="285750" indent="-285750" defTabSz="914400">
                <a:spcBef>
                  <a:spcPts val="600"/>
                </a:spcBef>
                <a:buFont typeface="Arial" panose="020B0604020202020204" pitchFamily="34" charset="0"/>
                <a:buChar char="•"/>
                <a:defRPr/>
              </a:pPr>
              <a:r>
                <a:rPr kumimoji="0" lang="en-US" altLang="zh-CN" sz="1400" b="0" i="0" u="none" strike="noStrike" kern="0" cap="none" spc="0" normalizeH="0" baseline="0" noProof="0">
                  <a:ln>
                    <a:noFill/>
                  </a:ln>
                  <a:solidFill>
                    <a:prstClr val="black"/>
                  </a:solidFill>
                  <a:effectLst/>
                  <a:uLnTx/>
                  <a:uFillTx/>
                </a:rPr>
                <a:t>Back-end: </a:t>
              </a:r>
              <a:r>
                <a:rPr kumimoji="0" lang="en-US" altLang="zh-CN" sz="1400" b="0" i="0" u="none" strike="noStrike" kern="0" cap="none" spc="0" normalizeH="0" baseline="0" noProof="0" err="1">
                  <a:ln>
                    <a:noFill/>
                  </a:ln>
                  <a:solidFill>
                    <a:prstClr val="black"/>
                  </a:solidFill>
                  <a:effectLst/>
                  <a:uLnTx/>
                  <a:uFillTx/>
                </a:rPr>
                <a:t>NVMe</a:t>
              </a:r>
              <a:r>
                <a:rPr kumimoji="0" lang="en-US" altLang="zh-CN" sz="1400" b="0" i="0" u="none" strike="noStrike" kern="0" cap="none" spc="0" normalizeH="0" baseline="0" noProof="0">
                  <a:ln>
                    <a:noFill/>
                  </a:ln>
                  <a:solidFill>
                    <a:prstClr val="black"/>
                  </a:solidFill>
                  <a:effectLst/>
                  <a:uLnTx/>
                  <a:uFillTx/>
                </a:rPr>
                <a:t> SSD/</a:t>
              </a:r>
              <a:r>
                <a:rPr lang="en-US" altLang="zh-CN" sz="1400">
                  <a:ea typeface="Microsoft YaHei" panose="020B0503020204020204" pitchFamily="34" charset="-122"/>
                </a:rPr>
                <a:t>Intelligent DAE</a:t>
              </a:r>
              <a:r>
                <a:rPr kumimoji="0" lang="en-US" altLang="zh-CN" sz="1400" b="0" i="0" u="none" strike="noStrike" kern="0" cap="none" spc="0" normalizeH="0" baseline="0" noProof="0">
                  <a:ln>
                    <a:noFill/>
                  </a:ln>
                  <a:solidFill>
                    <a:prstClr val="black"/>
                  </a:solidFill>
                  <a:effectLst/>
                  <a:uLnTx/>
                  <a:uFillTx/>
                </a:rPr>
                <a:t>.</a:t>
              </a:r>
            </a:p>
          </p:txBody>
        </p:sp>
        <p:sp>
          <p:nvSpPr>
            <p:cNvPr id="191" name="矩形 70">
              <a:extLst>
                <a:ext uri="{FF2B5EF4-FFF2-40B4-BE49-F238E27FC236}">
                  <a16:creationId xmlns:a16="http://schemas.microsoft.com/office/drawing/2014/main" id="{C1EB66FA-DB85-437A-A805-8E01D3FE6219}"/>
                </a:ext>
              </a:extLst>
            </p:cNvPr>
            <p:cNvSpPr/>
            <p:nvPr/>
          </p:nvSpPr>
          <p:spPr>
            <a:xfrm>
              <a:off x="7411583" y="3450583"/>
              <a:ext cx="4671171" cy="365334"/>
            </a:xfrm>
            <a:prstGeom prst="rect">
              <a:avLst/>
            </a:prstGeom>
            <a:solidFill>
              <a:srgbClr val="00B0F0"/>
            </a:solidFill>
            <a:ln w="12700" cap="flat" cmpd="sng" algn="ctr">
              <a:solidFill>
                <a:srgbClr val="4A66AC">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white"/>
                  </a:solidFill>
                  <a:effectLst/>
                  <a:uLnTx/>
                  <a:uFillTx/>
                  <a:latin typeface="Calibri"/>
                  <a:ea typeface="宋体"/>
                  <a:cs typeface="+mn-cs"/>
                </a:rPr>
                <a:t>End-to-End </a:t>
              </a:r>
              <a:r>
                <a:rPr kumimoji="0" lang="en-US" altLang="zh-CN" sz="1400" b="1" i="0" u="none" strike="noStrike" kern="0" cap="none" spc="0" normalizeH="0" baseline="0" noProof="0" err="1">
                  <a:ln>
                    <a:noFill/>
                  </a:ln>
                  <a:solidFill>
                    <a:prstClr val="white"/>
                  </a:solidFill>
                  <a:effectLst/>
                  <a:uLnTx/>
                  <a:uFillTx/>
                  <a:latin typeface="Calibri"/>
                  <a:ea typeface="宋体"/>
                  <a:cs typeface="+mn-cs"/>
                </a:rPr>
                <a:t>NVMe</a:t>
              </a:r>
              <a:endParaRPr kumimoji="0" lang="zh-CN" altLang="en-US" sz="1400" b="1" i="0" u="none" strike="noStrike" kern="0" cap="none" spc="0" normalizeH="0" baseline="0" noProof="0">
                <a:ln>
                  <a:noFill/>
                </a:ln>
                <a:solidFill>
                  <a:prstClr val="white"/>
                </a:solidFill>
                <a:effectLst/>
                <a:uLnTx/>
                <a:uFillTx/>
                <a:latin typeface="Calibri"/>
                <a:ea typeface="宋体"/>
                <a:cs typeface="+mn-cs"/>
              </a:endParaRPr>
            </a:p>
          </p:txBody>
        </p:sp>
      </p:grpSp>
    </p:spTree>
    <p:extLst>
      <p:ext uri="{BB962C8B-B14F-4D97-AF65-F5344CB8AC3E}">
        <p14:creationId xmlns:p14="http://schemas.microsoft.com/office/powerpoint/2010/main" val="60853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279762C-F295-426C-B2F2-5238455DE61A}"/>
              </a:ext>
            </a:extLst>
          </p:cNvPr>
          <p:cNvSpPr/>
          <p:nvPr/>
        </p:nvSpPr>
        <p:spPr>
          <a:xfrm>
            <a:off x="814905" y="1205084"/>
            <a:ext cx="6747832" cy="512284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E2D2855-11E1-413F-87D0-5E03BC5200A1}"/>
              </a:ext>
            </a:extLst>
          </p:cNvPr>
          <p:cNvSpPr>
            <a:spLocks noGrp="1"/>
          </p:cNvSpPr>
          <p:nvPr>
            <p:ph type="sldNum" sz="quarter" idx="12"/>
          </p:nvPr>
        </p:nvSpPr>
        <p:spPr/>
        <p:txBody>
          <a:bodyPr/>
          <a:lstStyle/>
          <a:p>
            <a:fld id="{3B917CB5-27BD-4ECA-9D86-80D4B900A204}" type="slidenum">
              <a:rPr lang="en-US" smtClean="0"/>
              <a:pPr/>
              <a:t>9</a:t>
            </a:fld>
            <a:endParaRPr lang="en-US"/>
          </a:p>
        </p:txBody>
      </p:sp>
      <p:sp>
        <p:nvSpPr>
          <p:cNvPr id="5" name="矩形 1259">
            <a:extLst>
              <a:ext uri="{FF2B5EF4-FFF2-40B4-BE49-F238E27FC236}">
                <a16:creationId xmlns:a16="http://schemas.microsoft.com/office/drawing/2014/main" id="{63FF7F58-6E79-461C-938E-84E2D445B4DF}"/>
              </a:ext>
            </a:extLst>
          </p:cNvPr>
          <p:cNvSpPr/>
          <p:nvPr/>
        </p:nvSpPr>
        <p:spPr>
          <a:xfrm>
            <a:off x="17846" y="389648"/>
            <a:ext cx="10949743" cy="645699"/>
          </a:xfrm>
          <a:prstGeom prst="rect">
            <a:avLst/>
          </a:prstGeom>
        </p:spPr>
        <p:txBody>
          <a:bodyPr anchor="t"/>
          <a:lstStyle/>
          <a:p>
            <a:pPr marL="296545" indent="-296545" algn="ctr" defTabSz="1187798">
              <a:lnSpc>
                <a:spcPct val="90000"/>
              </a:lnSpc>
              <a:spcBef>
                <a:spcPts val="1299"/>
              </a:spcBef>
            </a:pPr>
            <a:r>
              <a:rPr lang="en-US" altLang="zh-CN" sz="2800">
                <a:latin typeface="Arial"/>
                <a:ea typeface="微软雅黑"/>
                <a:cs typeface="Arial"/>
              </a:rPr>
              <a:t>NVMe Trends</a:t>
            </a:r>
            <a:endParaRPr lang="en-US" altLang="zh-CN" sz="2800">
              <a:latin typeface="Arial" panose="020B0604020202020204" pitchFamily="34" charset="0"/>
              <a:ea typeface="微软雅黑" panose="020B0503020204020204" pitchFamily="34" charset="-122"/>
              <a:cs typeface="Arial" panose="020B0604020202020204" pitchFamily="34" charset="0"/>
            </a:endParaRPr>
          </a:p>
        </p:txBody>
      </p:sp>
      <p:grpSp>
        <p:nvGrpSpPr>
          <p:cNvPr id="4" name="Group 3">
            <a:extLst>
              <a:ext uri="{FF2B5EF4-FFF2-40B4-BE49-F238E27FC236}">
                <a16:creationId xmlns:a16="http://schemas.microsoft.com/office/drawing/2014/main" id="{5C805B14-2DE1-40AF-813E-DA3AAA0026C6}"/>
              </a:ext>
            </a:extLst>
          </p:cNvPr>
          <p:cNvGrpSpPr/>
          <p:nvPr/>
        </p:nvGrpSpPr>
        <p:grpSpPr>
          <a:xfrm>
            <a:off x="8148349" y="5072848"/>
            <a:ext cx="3312912" cy="664438"/>
            <a:chOff x="7411583" y="3437661"/>
            <a:chExt cx="4484751" cy="467609"/>
          </a:xfrm>
        </p:grpSpPr>
        <p:sp>
          <p:nvSpPr>
            <p:cNvPr id="29" name="TextBox 28">
              <a:extLst>
                <a:ext uri="{FF2B5EF4-FFF2-40B4-BE49-F238E27FC236}">
                  <a16:creationId xmlns:a16="http://schemas.microsoft.com/office/drawing/2014/main" id="{9DBBC751-4408-4D34-9035-869DB8BFB432}"/>
                </a:ext>
              </a:extLst>
            </p:cNvPr>
            <p:cNvSpPr txBox="1"/>
            <p:nvPr/>
          </p:nvSpPr>
          <p:spPr>
            <a:xfrm>
              <a:off x="7411584" y="3688667"/>
              <a:ext cx="4484750" cy="216603"/>
            </a:xfrm>
            <a:prstGeom prst="rect">
              <a:avLst/>
            </a:prstGeom>
            <a:noFill/>
            <a:ln>
              <a:solidFill>
                <a:srgbClr val="00B0F0"/>
              </a:solidFill>
            </a:ln>
          </p:spPr>
          <p:txBody>
            <a:bodyPr wrap="square" rtlCol="0" anchor="t">
              <a:spAutoFit/>
            </a:bodyPr>
            <a:lstStyle/>
            <a:p>
              <a:pPr>
                <a:spcBef>
                  <a:spcPts val="600"/>
                </a:spcBef>
                <a:defRPr/>
              </a:pPr>
              <a:r>
                <a:rPr lang="en-US" altLang="zh-CN" sz="1400" kern="0">
                  <a:ea typeface="等线"/>
                  <a:cs typeface="Calibri"/>
                </a:rPr>
                <a:t>SCM: Optane DIMM, MRAM</a:t>
              </a:r>
              <a:endParaRPr lang="en-US" altLang="zh-CN" sz="1400" b="0" i="0" u="none" strike="noStrike" kern="0" cap="none" spc="0" normalizeH="0" baseline="0" noProof="0">
                <a:ln>
                  <a:noFill/>
                </a:ln>
                <a:effectLst/>
                <a:uLnTx/>
                <a:uFillTx/>
                <a:ea typeface="等线"/>
                <a:cs typeface="Calibri"/>
              </a:endParaRPr>
            </a:p>
          </p:txBody>
        </p:sp>
        <p:sp>
          <p:nvSpPr>
            <p:cNvPr id="30" name="矩形 70">
              <a:extLst>
                <a:ext uri="{FF2B5EF4-FFF2-40B4-BE49-F238E27FC236}">
                  <a16:creationId xmlns:a16="http://schemas.microsoft.com/office/drawing/2014/main" id="{7DE29DD2-51CA-4E7C-9511-AC1120D64F7C}"/>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New Media</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grpSp>
        <p:nvGrpSpPr>
          <p:cNvPr id="31" name="Group 30">
            <a:extLst>
              <a:ext uri="{FF2B5EF4-FFF2-40B4-BE49-F238E27FC236}">
                <a16:creationId xmlns:a16="http://schemas.microsoft.com/office/drawing/2014/main" id="{E5D7ED48-13D4-4343-AD6F-DFF8D8F06F5F}"/>
              </a:ext>
            </a:extLst>
          </p:cNvPr>
          <p:cNvGrpSpPr/>
          <p:nvPr/>
        </p:nvGrpSpPr>
        <p:grpSpPr>
          <a:xfrm>
            <a:off x="8166709" y="2392096"/>
            <a:ext cx="3312912" cy="1396896"/>
            <a:chOff x="7411583" y="3437661"/>
            <a:chExt cx="4484751" cy="983084"/>
          </a:xfrm>
        </p:grpSpPr>
        <p:sp>
          <p:nvSpPr>
            <p:cNvPr id="32" name="TextBox 31">
              <a:extLst>
                <a:ext uri="{FF2B5EF4-FFF2-40B4-BE49-F238E27FC236}">
                  <a16:creationId xmlns:a16="http://schemas.microsoft.com/office/drawing/2014/main" id="{CE3F4E57-29F3-4DBC-80F3-9FBDD6287430}"/>
                </a:ext>
              </a:extLst>
            </p:cNvPr>
            <p:cNvSpPr txBox="1"/>
            <p:nvPr/>
          </p:nvSpPr>
          <p:spPr>
            <a:xfrm>
              <a:off x="7411584" y="3695129"/>
              <a:ext cx="4484750" cy="725616"/>
            </a:xfrm>
            <a:prstGeom prst="rect">
              <a:avLst/>
            </a:prstGeom>
            <a:noFill/>
            <a:ln>
              <a:solidFill>
                <a:srgbClr val="00B0F0"/>
              </a:solidFill>
            </a:ln>
          </p:spPr>
          <p:txBody>
            <a:bodyPr wrap="square" rtlCol="0" anchor="t">
              <a:spAutoFit/>
            </a:bodyPr>
            <a:lstStyle/>
            <a:p>
              <a:pPr marL="171450" indent="-171450">
                <a:spcBef>
                  <a:spcPts val="600"/>
                </a:spcBef>
                <a:buFont typeface="Arial"/>
                <a:buChar char="•"/>
                <a:defRPr/>
              </a:pPr>
              <a:r>
                <a:rPr lang="en-US" altLang="zh-CN" sz="1400" kern="0">
                  <a:ea typeface="等线"/>
                  <a:cs typeface="Calibri"/>
                </a:rPr>
                <a:t>Organizes local/remote memory, SCM and SSDs for data flow</a:t>
              </a:r>
            </a:p>
            <a:p>
              <a:pPr marL="171450" indent="-171450">
                <a:spcBef>
                  <a:spcPts val="600"/>
                </a:spcBef>
                <a:buFont typeface="Arial"/>
                <a:buChar char="•"/>
                <a:defRPr/>
              </a:pPr>
              <a:r>
                <a:rPr lang="en-US" altLang="zh-CN" sz="1400" kern="0">
                  <a:ea typeface="等线"/>
                  <a:cs typeface="Calibri"/>
                </a:rPr>
                <a:t>Provides memory and storage APIs for applications</a:t>
              </a:r>
            </a:p>
          </p:txBody>
        </p:sp>
        <p:sp>
          <p:nvSpPr>
            <p:cNvPr id="33" name="矩形 70">
              <a:extLst>
                <a:ext uri="{FF2B5EF4-FFF2-40B4-BE49-F238E27FC236}">
                  <a16:creationId xmlns:a16="http://schemas.microsoft.com/office/drawing/2014/main" id="{ED8CB1D4-EBB1-45C4-B0B6-2FB16529835F}"/>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Memory-Centric Architecture</a:t>
              </a:r>
            </a:p>
          </p:txBody>
        </p:sp>
      </p:grpSp>
      <p:grpSp>
        <p:nvGrpSpPr>
          <p:cNvPr id="34" name="Group 33">
            <a:extLst>
              <a:ext uri="{FF2B5EF4-FFF2-40B4-BE49-F238E27FC236}">
                <a16:creationId xmlns:a16="http://schemas.microsoft.com/office/drawing/2014/main" id="{0ADDCAB0-5316-472B-BAD8-D9442C675799}"/>
              </a:ext>
            </a:extLst>
          </p:cNvPr>
          <p:cNvGrpSpPr/>
          <p:nvPr/>
        </p:nvGrpSpPr>
        <p:grpSpPr>
          <a:xfrm>
            <a:off x="8148349" y="3934451"/>
            <a:ext cx="3312912" cy="664440"/>
            <a:chOff x="7411583" y="3437661"/>
            <a:chExt cx="4484751" cy="467609"/>
          </a:xfrm>
        </p:grpSpPr>
        <p:sp>
          <p:nvSpPr>
            <p:cNvPr id="35" name="TextBox 34">
              <a:extLst>
                <a:ext uri="{FF2B5EF4-FFF2-40B4-BE49-F238E27FC236}">
                  <a16:creationId xmlns:a16="http://schemas.microsoft.com/office/drawing/2014/main" id="{E02019B4-4E1C-4814-AEE2-0CD38AD8C238}"/>
                </a:ext>
              </a:extLst>
            </p:cNvPr>
            <p:cNvSpPr txBox="1"/>
            <p:nvPr/>
          </p:nvSpPr>
          <p:spPr>
            <a:xfrm>
              <a:off x="7411584" y="3688667"/>
              <a:ext cx="4484750" cy="216603"/>
            </a:xfrm>
            <a:prstGeom prst="rect">
              <a:avLst/>
            </a:prstGeom>
            <a:noFill/>
            <a:ln>
              <a:solidFill>
                <a:srgbClr val="00B0F0"/>
              </a:solidFill>
            </a:ln>
          </p:spPr>
          <p:txBody>
            <a:bodyPr wrap="square" rtlCol="0" anchor="t">
              <a:spAutoFit/>
            </a:bodyPr>
            <a:lstStyle/>
            <a:p>
              <a:pPr>
                <a:spcBef>
                  <a:spcPts val="600"/>
                </a:spcBef>
                <a:defRPr/>
              </a:pPr>
              <a:r>
                <a:rPr lang="en-US" altLang="zh-CN" sz="1400" kern="0">
                  <a:ea typeface="等线"/>
                  <a:cs typeface="Calibri"/>
                </a:rPr>
                <a:t>End-to-End NVMe over RoCE</a:t>
              </a:r>
              <a:endParaRPr lang="en-US" altLang="zh-CN" sz="1400" b="0" i="0" u="none" strike="noStrike" kern="0" cap="none" spc="0" normalizeH="0" baseline="0" noProof="0">
                <a:ln>
                  <a:noFill/>
                </a:ln>
                <a:effectLst/>
                <a:uLnTx/>
                <a:uFillTx/>
                <a:ea typeface="等线"/>
                <a:cs typeface="Calibri"/>
              </a:endParaRPr>
            </a:p>
          </p:txBody>
        </p:sp>
        <p:sp>
          <p:nvSpPr>
            <p:cNvPr id="36" name="矩形 70">
              <a:extLst>
                <a:ext uri="{FF2B5EF4-FFF2-40B4-BE49-F238E27FC236}">
                  <a16:creationId xmlns:a16="http://schemas.microsoft.com/office/drawing/2014/main" id="{877A323D-DB61-43CB-97C1-969849462481}"/>
                </a:ext>
              </a:extLst>
            </p:cNvPr>
            <p:cNvSpPr/>
            <p:nvPr/>
          </p:nvSpPr>
          <p:spPr>
            <a:xfrm>
              <a:off x="7411583" y="3437661"/>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NVMe-oF</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grpSp>
        <p:nvGrpSpPr>
          <p:cNvPr id="37" name="Group 36">
            <a:extLst>
              <a:ext uri="{FF2B5EF4-FFF2-40B4-BE49-F238E27FC236}">
                <a16:creationId xmlns:a16="http://schemas.microsoft.com/office/drawing/2014/main" id="{F9192B4E-9A7B-41B2-A5DF-A64C3A0441D4}"/>
              </a:ext>
            </a:extLst>
          </p:cNvPr>
          <p:cNvGrpSpPr/>
          <p:nvPr/>
        </p:nvGrpSpPr>
        <p:grpSpPr>
          <a:xfrm>
            <a:off x="8148348" y="1161867"/>
            <a:ext cx="3312912" cy="1030272"/>
            <a:chOff x="7411583" y="3385972"/>
            <a:chExt cx="4484751" cy="725069"/>
          </a:xfrm>
        </p:grpSpPr>
        <p:sp>
          <p:nvSpPr>
            <p:cNvPr id="38" name="TextBox 37">
              <a:extLst>
                <a:ext uri="{FF2B5EF4-FFF2-40B4-BE49-F238E27FC236}">
                  <a16:creationId xmlns:a16="http://schemas.microsoft.com/office/drawing/2014/main" id="{A5F8CE6B-0719-4137-BA5C-6E1D5B2D6377}"/>
                </a:ext>
              </a:extLst>
            </p:cNvPr>
            <p:cNvSpPr txBox="1"/>
            <p:nvPr/>
          </p:nvSpPr>
          <p:spPr>
            <a:xfrm>
              <a:off x="7411584" y="3688667"/>
              <a:ext cx="4484750" cy="422374"/>
            </a:xfrm>
            <a:prstGeom prst="rect">
              <a:avLst/>
            </a:prstGeom>
            <a:noFill/>
            <a:ln>
              <a:solidFill>
                <a:srgbClr val="00B0F0"/>
              </a:solidFill>
            </a:ln>
          </p:spPr>
          <p:txBody>
            <a:bodyPr wrap="square" rtlCol="0" anchor="t">
              <a:spAutoFit/>
            </a:bodyPr>
            <a:lstStyle/>
            <a:p>
              <a:pPr marL="285750" indent="-285750">
                <a:spcBef>
                  <a:spcPts val="600"/>
                </a:spcBef>
                <a:buFont typeface="Arial"/>
                <a:buChar char="•"/>
                <a:defRPr/>
              </a:pPr>
              <a:r>
                <a:rPr lang="en-US" altLang="zh-CN" sz="1400" kern="0">
                  <a:ea typeface="等线"/>
                  <a:cs typeface="Calibri"/>
                </a:rPr>
                <a:t>Bigger data, faster &amp; safer processing</a:t>
              </a:r>
              <a:endParaRPr lang="en-US"/>
            </a:p>
            <a:p>
              <a:pPr marL="285750" indent="-285750">
                <a:spcBef>
                  <a:spcPts val="600"/>
                </a:spcBef>
                <a:buFont typeface="Arial"/>
                <a:buChar char="•"/>
                <a:defRPr/>
              </a:pPr>
              <a:r>
                <a:rPr lang="en-US" altLang="zh-CN" sz="1400" kern="0">
                  <a:ea typeface="等线"/>
                  <a:cs typeface="Calibri"/>
                </a:rPr>
                <a:t>Managing resources &amp; costs effectively</a:t>
              </a:r>
            </a:p>
          </p:txBody>
        </p:sp>
        <p:sp>
          <p:nvSpPr>
            <p:cNvPr id="39" name="矩形 70">
              <a:extLst>
                <a:ext uri="{FF2B5EF4-FFF2-40B4-BE49-F238E27FC236}">
                  <a16:creationId xmlns:a16="http://schemas.microsoft.com/office/drawing/2014/main" id="{212923D3-4412-40E6-B6E0-8F9FF85B92D6}"/>
                </a:ext>
              </a:extLst>
            </p:cNvPr>
            <p:cNvSpPr/>
            <p:nvPr/>
          </p:nvSpPr>
          <p:spPr>
            <a:xfrm>
              <a:off x="7411583" y="3385972"/>
              <a:ext cx="4484750" cy="249036"/>
            </a:xfrm>
            <a:prstGeom prst="rect">
              <a:avLst/>
            </a:prstGeom>
            <a:solidFill>
              <a:schemeClr val="accent5"/>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Business Demands</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grpSp>
      <p:sp>
        <p:nvSpPr>
          <p:cNvPr id="12" name="Rectangle 11">
            <a:extLst>
              <a:ext uri="{FF2B5EF4-FFF2-40B4-BE49-F238E27FC236}">
                <a16:creationId xmlns:a16="http://schemas.microsoft.com/office/drawing/2014/main" id="{B495D2AC-FC4F-4FEA-8928-1B54C88C3FD6}"/>
              </a:ext>
            </a:extLst>
          </p:cNvPr>
          <p:cNvSpPr/>
          <p:nvPr/>
        </p:nvSpPr>
        <p:spPr>
          <a:xfrm>
            <a:off x="1199681" y="2414332"/>
            <a:ext cx="5989875" cy="8360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7B02F3-09F7-4E9C-8FE8-F590AAACA942}"/>
              </a:ext>
            </a:extLst>
          </p:cNvPr>
          <p:cNvSpPr txBox="1"/>
          <p:nvPr/>
        </p:nvSpPr>
        <p:spPr>
          <a:xfrm>
            <a:off x="3528240" y="2817911"/>
            <a:ext cx="1546195" cy="338554"/>
          </a:xfrm>
          <a:prstGeom prst="rect">
            <a:avLst/>
          </a:prstGeom>
          <a:noFill/>
        </p:spPr>
        <p:txBody>
          <a:bodyPr wrap="square" rtlCol="0" anchor="t">
            <a:spAutoFit/>
          </a:bodyPr>
          <a:lstStyle/>
          <a:p>
            <a:r>
              <a:rPr lang="en-US" sz="1600">
                <a:cs typeface="Calibri"/>
              </a:rPr>
              <a:t>Memory Fabric</a:t>
            </a:r>
          </a:p>
        </p:txBody>
      </p:sp>
      <p:sp>
        <p:nvSpPr>
          <p:cNvPr id="18" name="Rectangle 17">
            <a:extLst>
              <a:ext uri="{FF2B5EF4-FFF2-40B4-BE49-F238E27FC236}">
                <a16:creationId xmlns:a16="http://schemas.microsoft.com/office/drawing/2014/main" id="{6F00E493-6951-4A8A-A510-0DC47420A278}"/>
              </a:ext>
            </a:extLst>
          </p:cNvPr>
          <p:cNvSpPr/>
          <p:nvPr/>
        </p:nvSpPr>
        <p:spPr>
          <a:xfrm>
            <a:off x="1199310" y="3496601"/>
            <a:ext cx="5990379" cy="70544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9" name="TextBox 18">
            <a:extLst>
              <a:ext uri="{FF2B5EF4-FFF2-40B4-BE49-F238E27FC236}">
                <a16:creationId xmlns:a16="http://schemas.microsoft.com/office/drawing/2014/main" id="{71A26C03-76FC-4671-B47A-9C204E73C021}"/>
              </a:ext>
            </a:extLst>
          </p:cNvPr>
          <p:cNvSpPr txBox="1"/>
          <p:nvPr/>
        </p:nvSpPr>
        <p:spPr>
          <a:xfrm>
            <a:off x="2739629" y="3701217"/>
            <a:ext cx="1664149" cy="323240"/>
          </a:xfrm>
          <a:prstGeom prst="rect">
            <a:avLst/>
          </a:prstGeom>
          <a:noFill/>
        </p:spPr>
        <p:txBody>
          <a:bodyPr wrap="square" rtlCol="0" anchor="t">
            <a:spAutoFit/>
          </a:bodyPr>
          <a:lstStyle/>
          <a:p>
            <a:r>
              <a:rPr lang="en-US" sz="1600">
                <a:cs typeface="Calibri"/>
              </a:rPr>
              <a:t>NVMe over Fabric</a:t>
            </a:r>
          </a:p>
        </p:txBody>
      </p:sp>
      <p:sp>
        <p:nvSpPr>
          <p:cNvPr id="23" name="TextBox 22">
            <a:extLst>
              <a:ext uri="{FF2B5EF4-FFF2-40B4-BE49-F238E27FC236}">
                <a16:creationId xmlns:a16="http://schemas.microsoft.com/office/drawing/2014/main" id="{7922F7B7-94F2-41A3-B517-B6482BBF34E1}"/>
              </a:ext>
            </a:extLst>
          </p:cNvPr>
          <p:cNvSpPr txBox="1"/>
          <p:nvPr/>
        </p:nvSpPr>
        <p:spPr>
          <a:xfrm>
            <a:off x="11469505" y="2731100"/>
            <a:ext cx="835383" cy="323240"/>
          </a:xfrm>
          <a:prstGeom prst="rect">
            <a:avLst/>
          </a:prstGeom>
          <a:noFill/>
        </p:spPr>
        <p:txBody>
          <a:bodyPr wrap="square" rtlCol="0" anchor="t">
            <a:spAutoFit/>
          </a:bodyPr>
          <a:lstStyle/>
          <a:p>
            <a:r>
              <a:rPr lang="en-US" sz="1600">
                <a:solidFill>
                  <a:schemeClr val="bg1"/>
                </a:solidFill>
                <a:cs typeface="Calibri"/>
              </a:rPr>
              <a:t>DRAM</a:t>
            </a:r>
          </a:p>
        </p:txBody>
      </p:sp>
      <p:sp>
        <p:nvSpPr>
          <p:cNvPr id="25" name="TextBox 24">
            <a:extLst>
              <a:ext uri="{FF2B5EF4-FFF2-40B4-BE49-F238E27FC236}">
                <a16:creationId xmlns:a16="http://schemas.microsoft.com/office/drawing/2014/main" id="{4806A376-6479-49D2-985A-10653E0EC8F7}"/>
              </a:ext>
            </a:extLst>
          </p:cNvPr>
          <p:cNvSpPr txBox="1"/>
          <p:nvPr/>
        </p:nvSpPr>
        <p:spPr>
          <a:xfrm>
            <a:off x="1853959" y="3709876"/>
            <a:ext cx="707880" cy="323240"/>
          </a:xfrm>
          <a:prstGeom prst="rect">
            <a:avLst/>
          </a:prstGeom>
          <a:noFill/>
        </p:spPr>
        <p:txBody>
          <a:bodyPr wrap="square" rtlCol="0" anchor="t">
            <a:spAutoFit/>
          </a:bodyPr>
          <a:lstStyle/>
          <a:p>
            <a:r>
              <a:rPr lang="en-US" sz="1600">
                <a:cs typeface="Calibri"/>
              </a:rPr>
              <a:t>NVMe</a:t>
            </a:r>
          </a:p>
        </p:txBody>
      </p:sp>
      <p:sp>
        <p:nvSpPr>
          <p:cNvPr id="47" name="TextBox 46">
            <a:extLst>
              <a:ext uri="{FF2B5EF4-FFF2-40B4-BE49-F238E27FC236}">
                <a16:creationId xmlns:a16="http://schemas.microsoft.com/office/drawing/2014/main" id="{33D7907B-221F-4E3A-9A86-54D66300281E}"/>
              </a:ext>
            </a:extLst>
          </p:cNvPr>
          <p:cNvSpPr txBox="1"/>
          <p:nvPr/>
        </p:nvSpPr>
        <p:spPr>
          <a:xfrm>
            <a:off x="4653929" y="3709878"/>
            <a:ext cx="846252" cy="338554"/>
          </a:xfrm>
          <a:prstGeom prst="rect">
            <a:avLst/>
          </a:prstGeom>
          <a:noFill/>
        </p:spPr>
        <p:txBody>
          <a:bodyPr wrap="square" rtlCol="0" anchor="t">
            <a:spAutoFit/>
          </a:bodyPr>
          <a:lstStyle/>
          <a:p>
            <a:r>
              <a:rPr lang="en-US" sz="1600">
                <a:cs typeface="Calibri"/>
              </a:rPr>
              <a:t>RDMA</a:t>
            </a:r>
          </a:p>
        </p:txBody>
      </p:sp>
      <p:sp>
        <p:nvSpPr>
          <p:cNvPr id="28" name="Rectangle 27">
            <a:extLst>
              <a:ext uri="{FF2B5EF4-FFF2-40B4-BE49-F238E27FC236}">
                <a16:creationId xmlns:a16="http://schemas.microsoft.com/office/drawing/2014/main" id="{50DBF3F4-D8CF-4FA4-8F76-E2D40FF00DDC}"/>
              </a:ext>
            </a:extLst>
          </p:cNvPr>
          <p:cNvSpPr/>
          <p:nvPr/>
        </p:nvSpPr>
        <p:spPr>
          <a:xfrm>
            <a:off x="1196477" y="1448947"/>
            <a:ext cx="5985832" cy="68855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3097A6F-2FA3-4FAB-8E8B-75241BD9A2EA}"/>
              </a:ext>
            </a:extLst>
          </p:cNvPr>
          <p:cNvSpPr txBox="1"/>
          <p:nvPr/>
        </p:nvSpPr>
        <p:spPr>
          <a:xfrm>
            <a:off x="3528239" y="1477525"/>
            <a:ext cx="1546195" cy="369332"/>
          </a:xfrm>
          <a:prstGeom prst="rect">
            <a:avLst/>
          </a:prstGeom>
          <a:noFill/>
        </p:spPr>
        <p:txBody>
          <a:bodyPr wrap="square" rtlCol="0" anchor="t">
            <a:spAutoFit/>
          </a:bodyPr>
          <a:lstStyle/>
          <a:p>
            <a:r>
              <a:rPr lang="en-US">
                <a:cs typeface="Calibri"/>
              </a:rPr>
              <a:t>Applications</a:t>
            </a:r>
          </a:p>
        </p:txBody>
      </p:sp>
      <p:sp>
        <p:nvSpPr>
          <p:cNvPr id="14" name="TextBox 13">
            <a:extLst>
              <a:ext uri="{FF2B5EF4-FFF2-40B4-BE49-F238E27FC236}">
                <a16:creationId xmlns:a16="http://schemas.microsoft.com/office/drawing/2014/main" id="{685C2437-0AB5-40BE-8500-6CAA162BA7D6}"/>
              </a:ext>
            </a:extLst>
          </p:cNvPr>
          <p:cNvSpPr txBox="1"/>
          <p:nvPr/>
        </p:nvSpPr>
        <p:spPr>
          <a:xfrm>
            <a:off x="1827958" y="1814947"/>
            <a:ext cx="997259" cy="276999"/>
          </a:xfrm>
          <a:prstGeom prst="rect">
            <a:avLst/>
          </a:prstGeom>
          <a:noFill/>
        </p:spPr>
        <p:txBody>
          <a:bodyPr wrap="square" rtlCol="0" anchor="t">
            <a:spAutoFit/>
          </a:bodyPr>
          <a:lstStyle/>
          <a:p>
            <a:pPr algn="ctr"/>
            <a:r>
              <a:rPr lang="en-US" sz="1200">
                <a:cs typeface="Calibri"/>
              </a:rPr>
              <a:t>ML </a:t>
            </a:r>
          </a:p>
        </p:txBody>
      </p:sp>
      <p:sp>
        <p:nvSpPr>
          <p:cNvPr id="15" name="TextBox 14">
            <a:extLst>
              <a:ext uri="{FF2B5EF4-FFF2-40B4-BE49-F238E27FC236}">
                <a16:creationId xmlns:a16="http://schemas.microsoft.com/office/drawing/2014/main" id="{96BDA86C-9138-4F52-80E2-0C84EBF9156F}"/>
              </a:ext>
            </a:extLst>
          </p:cNvPr>
          <p:cNvSpPr txBox="1"/>
          <p:nvPr/>
        </p:nvSpPr>
        <p:spPr>
          <a:xfrm>
            <a:off x="3464267" y="1816192"/>
            <a:ext cx="1327177" cy="276999"/>
          </a:xfrm>
          <a:prstGeom prst="rect">
            <a:avLst/>
          </a:prstGeom>
          <a:noFill/>
        </p:spPr>
        <p:txBody>
          <a:bodyPr wrap="square" rtlCol="0" anchor="t">
            <a:spAutoFit/>
          </a:bodyPr>
          <a:lstStyle/>
          <a:p>
            <a:pPr algn="ctr"/>
            <a:r>
              <a:rPr lang="en-US" sz="1200">
                <a:cs typeface="Calibri"/>
              </a:rPr>
              <a:t>Big Data</a:t>
            </a:r>
            <a:endParaRPr lang="en-US" sz="1200"/>
          </a:p>
        </p:txBody>
      </p:sp>
      <p:sp>
        <p:nvSpPr>
          <p:cNvPr id="17" name="TextBox 16">
            <a:extLst>
              <a:ext uri="{FF2B5EF4-FFF2-40B4-BE49-F238E27FC236}">
                <a16:creationId xmlns:a16="http://schemas.microsoft.com/office/drawing/2014/main" id="{CDADF068-B0A9-4A04-9BF5-A321D5156511}"/>
              </a:ext>
            </a:extLst>
          </p:cNvPr>
          <p:cNvSpPr txBox="1"/>
          <p:nvPr/>
        </p:nvSpPr>
        <p:spPr>
          <a:xfrm>
            <a:off x="5493807" y="1816190"/>
            <a:ext cx="1254319" cy="276999"/>
          </a:xfrm>
          <a:prstGeom prst="rect">
            <a:avLst/>
          </a:prstGeom>
          <a:noFill/>
        </p:spPr>
        <p:txBody>
          <a:bodyPr wrap="square" rtlCol="0" anchor="t">
            <a:spAutoFit/>
          </a:bodyPr>
          <a:lstStyle/>
          <a:p>
            <a:pPr algn="ctr"/>
            <a:r>
              <a:rPr lang="en-US" sz="1200">
                <a:cs typeface="Calibri"/>
              </a:rPr>
              <a:t>Enterprise</a:t>
            </a:r>
          </a:p>
        </p:txBody>
      </p:sp>
      <p:grpSp>
        <p:nvGrpSpPr>
          <p:cNvPr id="58" name="Group 57">
            <a:extLst>
              <a:ext uri="{FF2B5EF4-FFF2-40B4-BE49-F238E27FC236}">
                <a16:creationId xmlns:a16="http://schemas.microsoft.com/office/drawing/2014/main" id="{AF7DAA86-3EC3-42C8-A811-208AF2D78E9F}"/>
              </a:ext>
            </a:extLst>
          </p:cNvPr>
          <p:cNvGrpSpPr/>
          <p:nvPr/>
        </p:nvGrpSpPr>
        <p:grpSpPr>
          <a:xfrm>
            <a:off x="1198539" y="5026942"/>
            <a:ext cx="981010" cy="1049423"/>
            <a:chOff x="1611672" y="5054484"/>
            <a:chExt cx="981010" cy="1049423"/>
          </a:xfrm>
        </p:grpSpPr>
        <p:sp>
          <p:nvSpPr>
            <p:cNvPr id="51" name="TextBox 50">
              <a:extLst>
                <a:ext uri="{FF2B5EF4-FFF2-40B4-BE49-F238E27FC236}">
                  <a16:creationId xmlns:a16="http://schemas.microsoft.com/office/drawing/2014/main" id="{FB194869-41F2-4016-A222-CB12609E2F0E}"/>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52" name="矩形 70">
              <a:extLst>
                <a:ext uri="{FF2B5EF4-FFF2-40B4-BE49-F238E27FC236}">
                  <a16:creationId xmlns:a16="http://schemas.microsoft.com/office/drawing/2014/main" id="{D56F8147-1243-4368-8216-8328DE7BCC50}"/>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1</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56" name="TextBox 55">
              <a:extLst>
                <a:ext uri="{FF2B5EF4-FFF2-40B4-BE49-F238E27FC236}">
                  <a16:creationId xmlns:a16="http://schemas.microsoft.com/office/drawing/2014/main" id="{2BFB87FF-EEB1-474F-AA31-91451A29CB89}"/>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57" name="TextBox 56">
              <a:extLst>
                <a:ext uri="{FF2B5EF4-FFF2-40B4-BE49-F238E27FC236}">
                  <a16:creationId xmlns:a16="http://schemas.microsoft.com/office/drawing/2014/main" id="{609F8AE6-991E-4096-8036-2ED6CC76F441}"/>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sp>
        <p:nvSpPr>
          <p:cNvPr id="60" name="TextBox 59">
            <a:extLst>
              <a:ext uri="{FF2B5EF4-FFF2-40B4-BE49-F238E27FC236}">
                <a16:creationId xmlns:a16="http://schemas.microsoft.com/office/drawing/2014/main" id="{8B01A459-15D7-42B7-9723-1A96BEA2F8C1}"/>
              </a:ext>
            </a:extLst>
          </p:cNvPr>
          <p:cNvSpPr txBox="1"/>
          <p:nvPr/>
        </p:nvSpPr>
        <p:spPr>
          <a:xfrm>
            <a:off x="1827957" y="2558586"/>
            <a:ext cx="1346125" cy="276999"/>
          </a:xfrm>
          <a:prstGeom prst="rect">
            <a:avLst/>
          </a:prstGeom>
          <a:noFill/>
        </p:spPr>
        <p:txBody>
          <a:bodyPr wrap="square" rtlCol="0" anchor="t">
            <a:spAutoFit/>
          </a:bodyPr>
          <a:lstStyle/>
          <a:p>
            <a:pPr algn="ctr"/>
            <a:r>
              <a:rPr lang="en-US" sz="1200">
                <a:cs typeface="Calibri"/>
              </a:rPr>
              <a:t>Memory APIs</a:t>
            </a:r>
          </a:p>
        </p:txBody>
      </p:sp>
      <p:sp>
        <p:nvSpPr>
          <p:cNvPr id="61" name="TextBox 60">
            <a:extLst>
              <a:ext uri="{FF2B5EF4-FFF2-40B4-BE49-F238E27FC236}">
                <a16:creationId xmlns:a16="http://schemas.microsoft.com/office/drawing/2014/main" id="{CE594D74-D6F4-4EB6-B977-F1FEE234A058}"/>
              </a:ext>
            </a:extLst>
          </p:cNvPr>
          <p:cNvSpPr txBox="1"/>
          <p:nvPr/>
        </p:nvSpPr>
        <p:spPr>
          <a:xfrm>
            <a:off x="5077932" y="2540224"/>
            <a:ext cx="1346125" cy="276999"/>
          </a:xfrm>
          <a:prstGeom prst="rect">
            <a:avLst/>
          </a:prstGeom>
          <a:noFill/>
        </p:spPr>
        <p:txBody>
          <a:bodyPr wrap="square" rtlCol="0" anchor="t">
            <a:spAutoFit/>
          </a:bodyPr>
          <a:lstStyle/>
          <a:p>
            <a:pPr algn="ctr"/>
            <a:r>
              <a:rPr lang="en-US" sz="1200">
                <a:cs typeface="Calibri"/>
              </a:rPr>
              <a:t>Storage APIs</a:t>
            </a:r>
          </a:p>
        </p:txBody>
      </p:sp>
      <p:grpSp>
        <p:nvGrpSpPr>
          <p:cNvPr id="62" name="Group 61">
            <a:extLst>
              <a:ext uri="{FF2B5EF4-FFF2-40B4-BE49-F238E27FC236}">
                <a16:creationId xmlns:a16="http://schemas.microsoft.com/office/drawing/2014/main" id="{2DEFCDCE-C15A-493F-AE00-A425B6358229}"/>
              </a:ext>
            </a:extLst>
          </p:cNvPr>
          <p:cNvGrpSpPr/>
          <p:nvPr/>
        </p:nvGrpSpPr>
        <p:grpSpPr>
          <a:xfrm>
            <a:off x="2694996" y="5026941"/>
            <a:ext cx="981010" cy="1049423"/>
            <a:chOff x="1611672" y="5054484"/>
            <a:chExt cx="981010" cy="1049423"/>
          </a:xfrm>
        </p:grpSpPr>
        <p:sp>
          <p:nvSpPr>
            <p:cNvPr id="63" name="TextBox 62">
              <a:extLst>
                <a:ext uri="{FF2B5EF4-FFF2-40B4-BE49-F238E27FC236}">
                  <a16:creationId xmlns:a16="http://schemas.microsoft.com/office/drawing/2014/main" id="{7525024A-B1B1-4D78-8F2C-95CFA96BEBDF}"/>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64" name="矩形 70">
              <a:extLst>
                <a:ext uri="{FF2B5EF4-FFF2-40B4-BE49-F238E27FC236}">
                  <a16:creationId xmlns:a16="http://schemas.microsoft.com/office/drawing/2014/main" id="{50DE20AE-1E60-4D62-983F-701E492F3B4D}"/>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2</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65" name="TextBox 64">
              <a:extLst>
                <a:ext uri="{FF2B5EF4-FFF2-40B4-BE49-F238E27FC236}">
                  <a16:creationId xmlns:a16="http://schemas.microsoft.com/office/drawing/2014/main" id="{AA9F1CCF-DD8B-4A44-8999-23A916944E9E}"/>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66" name="TextBox 65">
              <a:extLst>
                <a:ext uri="{FF2B5EF4-FFF2-40B4-BE49-F238E27FC236}">
                  <a16:creationId xmlns:a16="http://schemas.microsoft.com/office/drawing/2014/main" id="{04C6647F-99F0-4344-9B19-62F918A7A2A5}"/>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grpSp>
        <p:nvGrpSpPr>
          <p:cNvPr id="67" name="Group 66">
            <a:extLst>
              <a:ext uri="{FF2B5EF4-FFF2-40B4-BE49-F238E27FC236}">
                <a16:creationId xmlns:a16="http://schemas.microsoft.com/office/drawing/2014/main" id="{7274CDAE-76B0-4C07-A912-1A19FDC5BA39}"/>
              </a:ext>
            </a:extLst>
          </p:cNvPr>
          <p:cNvGrpSpPr/>
          <p:nvPr/>
        </p:nvGrpSpPr>
        <p:grpSpPr>
          <a:xfrm>
            <a:off x="4191454" y="5026942"/>
            <a:ext cx="981010" cy="1049423"/>
            <a:chOff x="1611672" y="5054484"/>
            <a:chExt cx="981010" cy="1049423"/>
          </a:xfrm>
        </p:grpSpPr>
        <p:sp>
          <p:nvSpPr>
            <p:cNvPr id="68" name="TextBox 67">
              <a:extLst>
                <a:ext uri="{FF2B5EF4-FFF2-40B4-BE49-F238E27FC236}">
                  <a16:creationId xmlns:a16="http://schemas.microsoft.com/office/drawing/2014/main" id="{B768F3FF-E55B-4332-9024-5B19A7A56EE0}"/>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69" name="矩形 70">
              <a:extLst>
                <a:ext uri="{FF2B5EF4-FFF2-40B4-BE49-F238E27FC236}">
                  <a16:creationId xmlns:a16="http://schemas.microsoft.com/office/drawing/2014/main" id="{34C6AC5C-C001-44FC-8807-14265DDDBF89}"/>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3</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70" name="TextBox 69">
              <a:extLst>
                <a:ext uri="{FF2B5EF4-FFF2-40B4-BE49-F238E27FC236}">
                  <a16:creationId xmlns:a16="http://schemas.microsoft.com/office/drawing/2014/main" id="{976F2069-7265-4336-96B6-CC23295D4851}"/>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71" name="TextBox 70">
              <a:extLst>
                <a:ext uri="{FF2B5EF4-FFF2-40B4-BE49-F238E27FC236}">
                  <a16:creationId xmlns:a16="http://schemas.microsoft.com/office/drawing/2014/main" id="{06F12AD8-AB21-4028-9E7C-74491646B170}"/>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grpSp>
        <p:nvGrpSpPr>
          <p:cNvPr id="72" name="Group 71">
            <a:extLst>
              <a:ext uri="{FF2B5EF4-FFF2-40B4-BE49-F238E27FC236}">
                <a16:creationId xmlns:a16="http://schemas.microsoft.com/office/drawing/2014/main" id="{3B594E50-17DD-48DF-9F17-D5228AFE9C6E}"/>
              </a:ext>
            </a:extLst>
          </p:cNvPr>
          <p:cNvGrpSpPr/>
          <p:nvPr/>
        </p:nvGrpSpPr>
        <p:grpSpPr>
          <a:xfrm>
            <a:off x="6211213" y="4999399"/>
            <a:ext cx="981010" cy="1049423"/>
            <a:chOff x="1611672" y="5054484"/>
            <a:chExt cx="981010" cy="1049423"/>
          </a:xfrm>
        </p:grpSpPr>
        <p:sp>
          <p:nvSpPr>
            <p:cNvPr id="73" name="TextBox 72">
              <a:extLst>
                <a:ext uri="{FF2B5EF4-FFF2-40B4-BE49-F238E27FC236}">
                  <a16:creationId xmlns:a16="http://schemas.microsoft.com/office/drawing/2014/main" id="{600E58DB-0FB6-481E-85B8-3E6EE2A03E5C}"/>
                </a:ext>
              </a:extLst>
            </p:cNvPr>
            <p:cNvSpPr txBox="1"/>
            <p:nvPr/>
          </p:nvSpPr>
          <p:spPr>
            <a:xfrm>
              <a:off x="1611674" y="5361928"/>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DRAM</a:t>
              </a:r>
              <a:endParaRPr lang="en-US" altLang="zh-CN" sz="1000" b="0" i="0" u="none" strike="noStrike" kern="0" cap="none" spc="0" normalizeH="0" baseline="0" noProof="0">
                <a:ln>
                  <a:noFill/>
                </a:ln>
                <a:effectLst/>
                <a:uLnTx/>
                <a:uFillTx/>
                <a:ea typeface="等线"/>
                <a:cs typeface="Calibri"/>
              </a:endParaRPr>
            </a:p>
          </p:txBody>
        </p:sp>
        <p:sp>
          <p:nvSpPr>
            <p:cNvPr id="74" name="矩形 70">
              <a:extLst>
                <a:ext uri="{FF2B5EF4-FFF2-40B4-BE49-F238E27FC236}">
                  <a16:creationId xmlns:a16="http://schemas.microsoft.com/office/drawing/2014/main" id="{4C705F50-2531-4FA0-8781-B00D078FBABB}"/>
                </a:ext>
              </a:extLst>
            </p:cNvPr>
            <p:cNvSpPr/>
            <p:nvPr/>
          </p:nvSpPr>
          <p:spPr>
            <a:xfrm>
              <a:off x="1611674" y="5054484"/>
              <a:ext cx="981008" cy="305031"/>
            </a:xfrm>
            <a:prstGeom prst="rect">
              <a:avLst/>
            </a:prstGeom>
            <a:solidFill>
              <a:schemeClr val="bg2">
                <a:lumMod val="50000"/>
              </a:schemeClr>
            </a:solidFill>
            <a:ln w="12700" cap="flat" cmpd="sng" algn="ctr">
              <a:solidFill>
                <a:srgbClr val="4A66AC">
                  <a:shade val="50000"/>
                </a:srgbClr>
              </a:solidFill>
              <a:prstDash val="solid"/>
              <a:miter lim="800000"/>
            </a:ln>
            <a:effectLst/>
          </p:spPr>
          <p:txBody>
            <a:bodyPr rtlCol="0" anchor="ctr"/>
            <a:lstStyle/>
            <a:p>
              <a:pPr algn="ctr">
                <a:defRPr/>
              </a:pPr>
              <a:r>
                <a:rPr lang="en-US" altLang="zh-CN" sz="1400" b="1" kern="0">
                  <a:solidFill>
                    <a:schemeClr val="bg1"/>
                  </a:solidFill>
                  <a:latin typeface="Calibri"/>
                  <a:ea typeface="宋体"/>
                  <a:cs typeface="Calibri"/>
                </a:rPr>
                <a:t>Node 4</a:t>
              </a:r>
              <a:endParaRPr lang="en-US" altLang="zh-CN" sz="1400" b="1" i="0" u="none" strike="noStrike" kern="0" cap="none" spc="0" normalizeH="0" baseline="0" noProof="0">
                <a:ln>
                  <a:noFill/>
                </a:ln>
                <a:solidFill>
                  <a:schemeClr val="bg1"/>
                </a:solidFill>
                <a:effectLst/>
                <a:uLnTx/>
                <a:uFillTx/>
                <a:latin typeface="Calibri"/>
                <a:ea typeface="宋体"/>
                <a:cs typeface="Calibri"/>
              </a:endParaRPr>
            </a:p>
          </p:txBody>
        </p:sp>
        <p:sp>
          <p:nvSpPr>
            <p:cNvPr id="75" name="TextBox 74">
              <a:extLst>
                <a:ext uri="{FF2B5EF4-FFF2-40B4-BE49-F238E27FC236}">
                  <a16:creationId xmlns:a16="http://schemas.microsoft.com/office/drawing/2014/main" id="{8163F1C5-F215-4F4E-BFA3-4D643400B9C4}"/>
                </a:ext>
              </a:extLst>
            </p:cNvPr>
            <p:cNvSpPr txBox="1"/>
            <p:nvPr/>
          </p:nvSpPr>
          <p:spPr>
            <a:xfrm>
              <a:off x="1611673" y="5609807"/>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SCM</a:t>
              </a:r>
              <a:endParaRPr lang="en-US" altLang="zh-CN" sz="1000" b="0" i="0" u="none" strike="noStrike" kern="0" cap="none" spc="0" normalizeH="0" baseline="0" noProof="0">
                <a:ln>
                  <a:noFill/>
                </a:ln>
                <a:effectLst/>
                <a:uLnTx/>
                <a:uFillTx/>
                <a:ea typeface="等线"/>
                <a:cs typeface="Calibri"/>
              </a:endParaRPr>
            </a:p>
          </p:txBody>
        </p:sp>
        <p:sp>
          <p:nvSpPr>
            <p:cNvPr id="76" name="TextBox 75">
              <a:extLst>
                <a:ext uri="{FF2B5EF4-FFF2-40B4-BE49-F238E27FC236}">
                  <a16:creationId xmlns:a16="http://schemas.microsoft.com/office/drawing/2014/main" id="{4789103B-DE72-43DC-888C-203383A82BCF}"/>
                </a:ext>
              </a:extLst>
            </p:cNvPr>
            <p:cNvSpPr txBox="1"/>
            <p:nvPr/>
          </p:nvSpPr>
          <p:spPr>
            <a:xfrm>
              <a:off x="1611672" y="5857686"/>
              <a:ext cx="981008" cy="246221"/>
            </a:xfrm>
            <a:prstGeom prst="rect">
              <a:avLst/>
            </a:prstGeom>
            <a:noFill/>
            <a:ln>
              <a:solidFill>
                <a:srgbClr val="00B0F0"/>
              </a:solidFill>
            </a:ln>
          </p:spPr>
          <p:txBody>
            <a:bodyPr wrap="square" rtlCol="0" anchor="t">
              <a:spAutoFit/>
            </a:bodyPr>
            <a:lstStyle/>
            <a:p>
              <a:pPr algn="ctr">
                <a:spcBef>
                  <a:spcPts val="600"/>
                </a:spcBef>
                <a:defRPr/>
              </a:pPr>
              <a:r>
                <a:rPr lang="en-US" altLang="zh-CN" sz="1000" kern="0">
                  <a:ea typeface="等线"/>
                  <a:cs typeface="Calibri"/>
                </a:rPr>
                <a:t>NVMe SSD</a:t>
              </a:r>
              <a:endParaRPr lang="en-US" altLang="zh-CN" sz="1000" b="0" i="0" u="none" strike="noStrike" kern="0" cap="none" spc="0" normalizeH="0" baseline="0" noProof="0">
                <a:ln>
                  <a:noFill/>
                </a:ln>
                <a:effectLst/>
                <a:uLnTx/>
                <a:uFillTx/>
                <a:ea typeface="等线"/>
                <a:cs typeface="Calibri"/>
              </a:endParaRPr>
            </a:p>
          </p:txBody>
        </p:sp>
      </p:grpSp>
      <p:sp>
        <p:nvSpPr>
          <p:cNvPr id="78" name="云形 74">
            <a:extLst>
              <a:ext uri="{FF2B5EF4-FFF2-40B4-BE49-F238E27FC236}">
                <a16:creationId xmlns:a16="http://schemas.microsoft.com/office/drawing/2014/main" id="{49886D7D-F8EA-4C64-AA48-107905B9D4E2}"/>
              </a:ext>
            </a:extLst>
          </p:cNvPr>
          <p:cNvSpPr/>
          <p:nvPr/>
        </p:nvSpPr>
        <p:spPr bwMode="auto">
          <a:xfrm>
            <a:off x="2827226" y="4396281"/>
            <a:ext cx="2564863" cy="395066"/>
          </a:xfrm>
          <a:prstGeom prst="cloud">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68544" tIns="34267" rIns="68544" bIns="34267" anchor="ctr"/>
          <a:lstStyle/>
          <a:p>
            <a:pPr algn="ctr" defTabSz="910958" fontAlgn="auto">
              <a:spcBef>
                <a:spcPts val="0"/>
              </a:spcBef>
              <a:spcAft>
                <a:spcPts val="0"/>
              </a:spcAft>
              <a:defRPr/>
            </a:pPr>
            <a:r>
              <a:rPr lang="en-US" altLang="zh-CN" sz="1100">
                <a:solidFill>
                  <a:schemeClr val="tx1"/>
                </a:solidFill>
                <a:latin typeface="Times New Roman" pitchFamily="18" charset="0"/>
                <a:cs typeface="Times New Roman" pitchFamily="18" charset="0"/>
              </a:rPr>
              <a:t>100G/</a:t>
            </a:r>
            <a:r>
              <a:rPr lang="en-US" altLang="zh-CN" sz="1100" err="1">
                <a:solidFill>
                  <a:schemeClr val="tx1"/>
                </a:solidFill>
                <a:latin typeface="Times New Roman" pitchFamily="18" charset="0"/>
                <a:cs typeface="Times New Roman" pitchFamily="18" charset="0"/>
              </a:rPr>
              <a:t>RoCE</a:t>
            </a:r>
            <a:endParaRPr lang="zh-CN" altLang="en-US" sz="1100">
              <a:solidFill>
                <a:schemeClr val="tx1"/>
              </a:solidFill>
              <a:latin typeface="Times New Roman" pitchFamily="18" charset="0"/>
              <a:cs typeface="Times New Roman" pitchFamily="18" charset="0"/>
            </a:endParaRPr>
          </a:p>
        </p:txBody>
      </p:sp>
      <p:cxnSp>
        <p:nvCxnSpPr>
          <p:cNvPr id="80" name="直接连接符 216">
            <a:extLst>
              <a:ext uri="{FF2B5EF4-FFF2-40B4-BE49-F238E27FC236}">
                <a16:creationId xmlns:a16="http://schemas.microsoft.com/office/drawing/2014/main" id="{361B39EC-A979-42C4-90EC-702E9C5ECA2B}"/>
              </a:ext>
            </a:extLst>
          </p:cNvPr>
          <p:cNvCxnSpPr/>
          <p:nvPr/>
        </p:nvCxnSpPr>
        <p:spPr>
          <a:xfrm flipH="1">
            <a:off x="3754411" y="4783722"/>
            <a:ext cx="160795" cy="1754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直接连接符 216">
            <a:extLst>
              <a:ext uri="{FF2B5EF4-FFF2-40B4-BE49-F238E27FC236}">
                <a16:creationId xmlns:a16="http://schemas.microsoft.com/office/drawing/2014/main" id="{D05451C1-2903-4560-B9FF-4E1D9D9A66E0}"/>
              </a:ext>
            </a:extLst>
          </p:cNvPr>
          <p:cNvCxnSpPr/>
          <p:nvPr/>
        </p:nvCxnSpPr>
        <p:spPr>
          <a:xfrm flipH="1">
            <a:off x="2539128" y="4754086"/>
            <a:ext cx="794524"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216">
            <a:extLst>
              <a:ext uri="{FF2B5EF4-FFF2-40B4-BE49-F238E27FC236}">
                <a16:creationId xmlns:a16="http://schemas.microsoft.com/office/drawing/2014/main" id="{03F74D64-C22B-4F38-A372-4DD4BA644E44}"/>
              </a:ext>
            </a:extLst>
          </p:cNvPr>
          <p:cNvCxnSpPr/>
          <p:nvPr/>
        </p:nvCxnSpPr>
        <p:spPr>
          <a:xfrm>
            <a:off x="4718775" y="4754086"/>
            <a:ext cx="250919" cy="20505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215">
            <a:extLst>
              <a:ext uri="{FF2B5EF4-FFF2-40B4-BE49-F238E27FC236}">
                <a16:creationId xmlns:a16="http://schemas.microsoft.com/office/drawing/2014/main" id="{6A7CDA35-ED74-47E5-8508-39AA32AFC3C5}"/>
              </a:ext>
            </a:extLst>
          </p:cNvPr>
          <p:cNvCxnSpPr/>
          <p:nvPr/>
        </p:nvCxnSpPr>
        <p:spPr>
          <a:xfrm>
            <a:off x="4933032" y="4754086"/>
            <a:ext cx="1251945" cy="212407"/>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215">
            <a:extLst>
              <a:ext uri="{FF2B5EF4-FFF2-40B4-BE49-F238E27FC236}">
                <a16:creationId xmlns:a16="http://schemas.microsoft.com/office/drawing/2014/main" id="{425B66A8-3CC1-40BF-9503-35FFE7A2E7F9}"/>
              </a:ext>
            </a:extLst>
          </p:cNvPr>
          <p:cNvCxnSpPr>
            <a:cxnSpLocks/>
          </p:cNvCxnSpPr>
          <p:nvPr/>
        </p:nvCxnSpPr>
        <p:spPr>
          <a:xfrm flipH="1">
            <a:off x="4137676" y="4212422"/>
            <a:ext cx="14994" cy="23076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F1709D3-34E2-461C-8763-1C8306A62DA4}"/>
              </a:ext>
            </a:extLst>
          </p:cNvPr>
          <p:cNvSpPr txBox="1"/>
          <p:nvPr/>
        </p:nvSpPr>
        <p:spPr>
          <a:xfrm>
            <a:off x="5414770" y="3709875"/>
            <a:ext cx="707880" cy="338554"/>
          </a:xfrm>
          <a:prstGeom prst="rect">
            <a:avLst/>
          </a:prstGeom>
          <a:noFill/>
        </p:spPr>
        <p:txBody>
          <a:bodyPr wrap="square" rtlCol="0" anchor="t">
            <a:spAutoFit/>
          </a:bodyPr>
          <a:lstStyle/>
          <a:p>
            <a:r>
              <a:rPr lang="en-US" sz="1600">
                <a:cs typeface="Calibri"/>
              </a:rPr>
              <a:t>CCIX</a:t>
            </a:r>
          </a:p>
        </p:txBody>
      </p:sp>
      <p:sp>
        <p:nvSpPr>
          <p:cNvPr id="77" name="TextBox 76">
            <a:extLst>
              <a:ext uri="{FF2B5EF4-FFF2-40B4-BE49-F238E27FC236}">
                <a16:creationId xmlns:a16="http://schemas.microsoft.com/office/drawing/2014/main" id="{B12FEA74-3C02-4EC9-97E2-A75B40C00521}"/>
              </a:ext>
            </a:extLst>
          </p:cNvPr>
          <p:cNvSpPr txBox="1"/>
          <p:nvPr/>
        </p:nvSpPr>
        <p:spPr>
          <a:xfrm>
            <a:off x="6072860" y="3709874"/>
            <a:ext cx="707880" cy="338554"/>
          </a:xfrm>
          <a:prstGeom prst="rect">
            <a:avLst/>
          </a:prstGeom>
          <a:noFill/>
        </p:spPr>
        <p:txBody>
          <a:bodyPr wrap="square" rtlCol="0" anchor="t">
            <a:spAutoFit/>
          </a:bodyPr>
          <a:lstStyle/>
          <a:p>
            <a:r>
              <a:rPr lang="en-US" sz="1600">
                <a:cs typeface="Calibri"/>
              </a:rPr>
              <a:t>GEN-Z</a:t>
            </a:r>
          </a:p>
        </p:txBody>
      </p:sp>
    </p:spTree>
    <p:extLst>
      <p:ext uri="{BB962C8B-B14F-4D97-AF65-F5344CB8AC3E}">
        <p14:creationId xmlns:p14="http://schemas.microsoft.com/office/powerpoint/2010/main" val="4082495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Confidential" id="{28CC2E0E-C1EB-2948-B4F1-004EF8CB6E19}" vid="{59CAFAFD-62E0-244F-80A7-2C42F22CD9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Feng (Frank)  Zhang</DisplayName>
        <AccountId>1547</AccountId>
        <AccountType/>
      </UserInfo>
      <UserInfo>
        <DisplayName>Hongliang Tang</DisplayName>
        <AccountId>301</AccountId>
        <AccountType/>
      </UserInfo>
      <UserInfo>
        <DisplayName>Zhihao Tang</DisplayName>
        <AccountId>1079</AccountId>
        <AccountType/>
      </UserInfo>
      <UserInfo>
        <DisplayName>Lili Chen</DisplayName>
        <AccountId>1260</AccountId>
        <AccountType/>
      </UserInfo>
      <UserInfo>
        <DisplayName>Ning Wu</DisplayName>
        <AccountId>621</AccountId>
        <AccountType/>
      </UserInfo>
    </SharedWithUsers>
  </documentManagement>
</p:properties>
</file>

<file path=customXml/itemProps1.xml><?xml version="1.0" encoding="utf-8"?>
<ds:datastoreItem xmlns:ds="http://schemas.openxmlformats.org/officeDocument/2006/customXml" ds:itemID="{97C1918D-CDF7-4F0D-B519-4BE76F21A626}">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A16F8F5-16B4-4C98-8CF3-B9306E6E6609}">
  <ds:schemaRefs>
    <ds:schemaRef ds:uri="http://schemas.microsoft.com/sharepoint/v3/contenttype/forms"/>
  </ds:schemaRefs>
</ds:datastoreItem>
</file>

<file path=customXml/itemProps3.xml><?xml version="1.0" encoding="utf-8"?>
<ds:datastoreItem xmlns:ds="http://schemas.openxmlformats.org/officeDocument/2006/customXml" ds:itemID="{56E13DE5-DA0A-4A9B-8517-A1E202A8B7F1}">
  <ds:schemaRefs>
    <ds:schemaRef ds:uri="http://schemas.microsoft.com/office/2006/metadata/properties"/>
    <ds:schemaRef ds:uri="91b7cdcb-e07a-4697-9cbd-de75cc76871b"/>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e98f124e-b0bc-49a4-9f96-52185cd001a4"/>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4363</TotalTime>
  <Words>2398</Words>
  <Application>Microsoft Macintosh PowerPoint</Application>
  <PresentationFormat>Widescreen</PresentationFormat>
  <Paragraphs>556</Paragraphs>
  <Slides>27</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微软雅黑</vt:lpstr>
      <vt:lpstr>宋体</vt:lpstr>
      <vt:lpstr>Arial</vt:lpstr>
      <vt:lpstr>Calibri</vt:lpstr>
      <vt:lpstr>Calibri Light</vt:lpstr>
      <vt:lpstr>Times New Roman</vt:lpstr>
      <vt:lpstr>Wingdings</vt:lpstr>
      <vt:lpstr>Office Theme</vt:lpstr>
      <vt:lpstr>Office Theme</vt:lpstr>
      <vt:lpstr>Solution Trends</vt:lpstr>
      <vt:lpstr>Data Mobility</vt:lpstr>
      <vt:lpstr>PowerPoint Presentation</vt:lpstr>
      <vt:lpstr>PowerPoint Presentation</vt:lpstr>
      <vt:lpstr>PowerPoint Presentation</vt:lpstr>
      <vt:lpstr>Huawei End-to-end NVME</vt:lpstr>
      <vt:lpstr>PowerPoint Presentation</vt:lpstr>
      <vt:lpstr>PowerPoint Presentation</vt:lpstr>
      <vt:lpstr>PowerPoint Presentation</vt:lpstr>
      <vt:lpstr>Virtualization and Storage</vt:lpstr>
      <vt:lpstr>PowerPoint Presentation</vt:lpstr>
      <vt:lpstr>PowerPoint Presentation</vt:lpstr>
      <vt:lpstr>Unlocking the Value of Data</vt:lpstr>
      <vt:lpstr>Data Is the New Oil</vt:lpstr>
      <vt:lpstr>Challenge: Heterogeneous and Siloed Data</vt:lpstr>
      <vt:lpstr>Challenge: Overwhelming Data Tools</vt:lpstr>
      <vt:lpstr>Challenge: Disaggregated Data Stores</vt:lpstr>
      <vt:lpstr>Accelerating the Data Value Chain</vt:lpstr>
      <vt:lpstr>AI and Storage</vt:lpstr>
      <vt:lpstr>PowerPoint Presentation</vt:lpstr>
      <vt:lpstr>AI storage support Data Life Cycle Pipeline</vt:lpstr>
      <vt:lpstr>PowerPoint Presentation</vt:lpstr>
      <vt:lpstr>Huawei Self-Driving IT (“AI For Storage”)  </vt:lpstr>
      <vt:lpstr>GDPR Market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ICBC Solution</dc:title>
  <dc:creator>Ning Wu</dc:creator>
  <cp:lastModifiedBy>Hongliang Tang</cp:lastModifiedBy>
  <cp:revision>21</cp:revision>
  <dcterms:created xsi:type="dcterms:W3CDTF">2020-01-21T20:41:30Z</dcterms:created>
  <dcterms:modified xsi:type="dcterms:W3CDTF">2020-08-19T14:53:14Z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(3)cnINX8ZPbWlKnj0w5JavdYCCRAxVvxts9K+bGrpAzjOGdmv4nWDvmW1UJ+E41JrDRYBUkKRm
QyJYFA8XhAsnCljvAq9ovW9BCCv7pZ4omnavb5Ek23/VJ2jVsIU9wW9fKcj16wpyGmd04fHM
7mhaMZ0zQlgjrSVpAotI972kvXrFI+UNef3dalbe+QZwyM7Zr+qZM7X++yQbfShkMfu72yBD
QTGrHUaTlq3GnS/NHv</vt:lpwstr>
  </property>
  <property fmtid="{D5CDD505-2E9C-101B-9397-08002B2CF9AE}" pid="3" name="_2015_ms_pID_7253431">
    <vt:lpwstr>4XRTtMYqTdAqg57PVXkonxQrsXGkT2PY9UCrhZITJWeJXcQiug+8WW
GUbZPXLNvMlm6THpSLJLCGGw/Oimrs/96BtUyMuZFxPSBbPQjEy0oabK199vqsqeFTwcVPrr
yglfL9jvvsaHew7NlJYCat2+TLRyhDUKQxkVV8/LYbOWhXZL6JLM7/xASAr77INxLpLaBaCt
7/eAgCwC/iCrz6x/zm3vh9+H4NXlr7dhN8ML</vt:lpwstr>
  </property>
  <property fmtid="{D5CDD505-2E9C-101B-9397-08002B2CF9AE}" pid="4" name="_2015_ms_pID_7253432">
    <vt:lpwstr>yA==</vt:lpwstr>
  </property>
  <property fmtid="{D5CDD505-2E9C-101B-9397-08002B2CF9AE}" pid="5" name="ContentTypeId">
    <vt:lpwstr>0x010100F95203FBB37A2044B6A01EDE15CC450D</vt:lpwstr>
  </property>
</Properties>
</file>